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19"/>
  </p:notesMasterIdLst>
  <p:handoutMasterIdLst>
    <p:handoutMasterId r:id="rId20"/>
  </p:handoutMasterIdLst>
  <p:sldIdLst>
    <p:sldId id="414" r:id="rId3"/>
    <p:sldId id="417" r:id="rId4"/>
    <p:sldId id="416" r:id="rId5"/>
    <p:sldId id="419" r:id="rId6"/>
    <p:sldId id="418" r:id="rId7"/>
    <p:sldId id="420" r:id="rId8"/>
    <p:sldId id="421" r:id="rId9"/>
    <p:sldId id="422" r:id="rId10"/>
    <p:sldId id="430" r:id="rId11"/>
    <p:sldId id="428" r:id="rId12"/>
    <p:sldId id="429" r:id="rId13"/>
    <p:sldId id="423" r:id="rId14"/>
    <p:sldId id="424" r:id="rId15"/>
    <p:sldId id="426" r:id="rId16"/>
    <p:sldId id="427" r:id="rId17"/>
    <p:sldId id="425" r:id="rId18"/>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CE"/>
    <a:srgbClr val="FBF0D1"/>
    <a:srgbClr val="F7EDD5"/>
    <a:srgbClr val="F4ECD8"/>
    <a:srgbClr val="F4E9D8"/>
    <a:srgbClr val="F3E6D9"/>
    <a:srgbClr val="F0E6DC"/>
    <a:srgbClr val="FFCCCC"/>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4660"/>
  </p:normalViewPr>
  <p:slideViewPr>
    <p:cSldViewPr snapToGrid="0">
      <p:cViewPr varScale="1">
        <p:scale>
          <a:sx n="72" d="100"/>
          <a:sy n="72" d="100"/>
        </p:scale>
        <p:origin x="1308" y="54"/>
      </p:cViewPr>
      <p:guideLst/>
    </p:cSldViewPr>
  </p:slideViewPr>
  <p:notesTextViewPr>
    <p:cViewPr>
      <p:scale>
        <a:sx n="1" d="1"/>
        <a:sy n="1" d="1"/>
      </p:scale>
      <p:origin x="0" y="0"/>
    </p:cViewPr>
  </p:notesTextViewPr>
  <p:notesViewPr>
    <p:cSldViewPr snapToGrid="0">
      <p:cViewPr varScale="1">
        <p:scale>
          <a:sx n="73" d="100"/>
          <a:sy n="73" d="100"/>
        </p:scale>
        <p:origin x="91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Espace réservé de l'en-tête 18"/>
          <p:cNvSpPr>
            <a:spLocks noGrp="1"/>
          </p:cNvSpPr>
          <p:nvPr>
            <p:ph type="hdr" sz="quarter"/>
          </p:nvPr>
        </p:nvSpPr>
        <p:spPr>
          <a:xfrm>
            <a:off x="0" y="0"/>
            <a:ext cx="9926638" cy="1051560"/>
          </a:xfrm>
          <a:prstGeom prst="rect">
            <a:avLst/>
          </a:prstGeom>
        </p:spPr>
        <p:txBody>
          <a:bodyPr vert="horz" lIns="91440" tIns="45720" rIns="91440" bIns="45720" rtlCol="0"/>
          <a:lstStyle>
            <a:lvl1pPr algn="l">
              <a:defRPr sz="1200"/>
            </a:lvl1pPr>
          </a:lstStyle>
          <a:p>
            <a:endParaRPr lang="fr-FR" dirty="0"/>
          </a:p>
        </p:txBody>
      </p:sp>
      <p:sp>
        <p:nvSpPr>
          <p:cNvPr id="2" name="Espace réservé du numéro de diapositive 1">
            <a:extLst>
              <a:ext uri="{FF2B5EF4-FFF2-40B4-BE49-F238E27FC236}">
                <a16:creationId xmlns:a16="http://schemas.microsoft.com/office/drawing/2014/main" id="{5F00F4DD-C552-4211-8B0A-F432D699FEFF}"/>
              </a:ext>
            </a:extLst>
          </p:cNvPr>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a:defRPr sz="1200"/>
            </a:lvl1pPr>
          </a:lstStyle>
          <a:p>
            <a:fld id="{92E0880B-CBF2-4EB9-AD4F-461007E5469F}" type="slidenum">
              <a:rPr lang="fr-FR" smtClean="0"/>
              <a:t>‹N°›</a:t>
            </a:fld>
            <a:endParaRPr lang="fr-FR"/>
          </a:p>
        </p:txBody>
      </p:sp>
    </p:spTree>
    <p:extLst>
      <p:ext uri="{BB962C8B-B14F-4D97-AF65-F5344CB8AC3E}">
        <p14:creationId xmlns:p14="http://schemas.microsoft.com/office/powerpoint/2010/main" val="26574438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800" y="0"/>
            <a:ext cx="4301543" cy="341064"/>
          </a:xfrm>
          <a:prstGeom prst="rect">
            <a:avLst/>
          </a:prstGeom>
        </p:spPr>
        <p:txBody>
          <a:bodyPr vert="horz" lIns="91440" tIns="45720" rIns="91440" bIns="45720" rtlCol="0"/>
          <a:lstStyle>
            <a:lvl1pPr algn="r">
              <a:defRPr sz="1200"/>
            </a:lvl1pPr>
          </a:lstStyle>
          <a:p>
            <a:fld id="{C1F02D7E-BE78-4F9D-91F0-C07342F60FDB}" type="datetimeFigureOut">
              <a:rPr lang="fr-FR" smtClean="0"/>
              <a:t>30/06/2022</a:t>
            </a:fld>
            <a:endParaRPr lang="fr-FR"/>
          </a:p>
        </p:txBody>
      </p:sp>
      <p:sp>
        <p:nvSpPr>
          <p:cNvPr id="4" name="Espace réservé de l'image des diapositives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56612"/>
            <a:ext cx="4301543" cy="34106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a:defRPr sz="1200"/>
            </a:lvl1pPr>
          </a:lstStyle>
          <a:p>
            <a:fld id="{043A3EB3-EBA7-4A76-9BD1-729162596B92}" type="slidenum">
              <a:rPr lang="fr-FR" smtClean="0"/>
              <a:t>‹N°›</a:t>
            </a:fld>
            <a:endParaRPr lang="fr-FR"/>
          </a:p>
        </p:txBody>
      </p:sp>
    </p:spTree>
    <p:extLst>
      <p:ext uri="{BB962C8B-B14F-4D97-AF65-F5344CB8AC3E}">
        <p14:creationId xmlns:p14="http://schemas.microsoft.com/office/powerpoint/2010/main" val="261315921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435350" y="850900"/>
            <a:ext cx="3055938" cy="22923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43A3EB3-EBA7-4A76-9BD1-729162596B92}" type="slidenum">
              <a:rPr lang="fr-FR" smtClean="0"/>
              <a:t>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02841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565564"/>
            <a:ext cx="7886700" cy="472487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968490" y="6547849"/>
            <a:ext cx="2057400" cy="213996"/>
          </a:xfrm>
        </p:spPr>
        <p:txBody>
          <a:bodyPr/>
          <a:lstStyle/>
          <a:p>
            <a:r>
              <a:rPr lang="fr-FR"/>
              <a:t>24/06/2021</a:t>
            </a:r>
          </a:p>
        </p:txBody>
      </p:sp>
      <p:sp>
        <p:nvSpPr>
          <p:cNvPr id="5" name="Espace réservé du pied de page 4"/>
          <p:cNvSpPr>
            <a:spLocks noGrp="1"/>
          </p:cNvSpPr>
          <p:nvPr>
            <p:ph type="ftr" sz="quarter" idx="11"/>
          </p:nvPr>
        </p:nvSpPr>
        <p:spPr>
          <a:xfrm>
            <a:off x="628650" y="6534907"/>
            <a:ext cx="1177290" cy="213996"/>
          </a:xfrm>
        </p:spPr>
        <p:txBody>
          <a:bodyPr/>
          <a:lstStyle/>
          <a:p>
            <a:r>
              <a:rPr lang="fr-FR"/>
              <a:t>AG 2021 – 24/06/2021</a:t>
            </a:r>
            <a:endParaRPr lang="fr-FR" dirty="0"/>
          </a:p>
        </p:txBody>
      </p:sp>
      <p:sp>
        <p:nvSpPr>
          <p:cNvPr id="6" name="Espace réservé du numéro de diapositive 5"/>
          <p:cNvSpPr>
            <a:spLocks noGrp="1"/>
          </p:cNvSpPr>
          <p:nvPr>
            <p:ph type="sldNum" sz="quarter" idx="12"/>
          </p:nvPr>
        </p:nvSpPr>
        <p:spPr>
          <a:xfrm>
            <a:off x="4579620" y="6507479"/>
            <a:ext cx="240030" cy="272659"/>
          </a:xfrm>
        </p:spPr>
        <p:txBody>
          <a:bodyPr/>
          <a:lstStyle>
            <a:lvl1pPr>
              <a:defRPr sz="1600" b="1"/>
            </a:lvl1pPr>
          </a:lstStyle>
          <a:p>
            <a:fld id="{FA8FD78D-6358-4363-AF3E-49FF409A6F1D}"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6487"/>
            <a:ext cx="9143999" cy="1598203"/>
          </a:xfrm>
          <a:prstGeom prst="rect">
            <a:avLst/>
          </a:prstGeom>
        </p:spPr>
      </p:pic>
    </p:spTree>
    <p:extLst>
      <p:ext uri="{BB962C8B-B14F-4D97-AF65-F5344CB8AC3E}">
        <p14:creationId xmlns:p14="http://schemas.microsoft.com/office/powerpoint/2010/main" val="1533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
            <a:ext cx="9144000" cy="1598203"/>
          </a:xfrm>
          <a:prstGeom prst="rect">
            <a:avLst/>
          </a:prstGeom>
        </p:spPr>
      </p:pic>
      <p:sp>
        <p:nvSpPr>
          <p:cNvPr id="6" name="Espace réservé du contenu 2">
            <a:extLst>
              <a:ext uri="{FF2B5EF4-FFF2-40B4-BE49-F238E27FC236}">
                <a16:creationId xmlns:a16="http://schemas.microsoft.com/office/drawing/2014/main" id="{4D898DF6-5E47-4B4A-9406-599EC0C098F7}"/>
              </a:ext>
            </a:extLst>
          </p:cNvPr>
          <p:cNvSpPr>
            <a:spLocks noGrp="1"/>
          </p:cNvSpPr>
          <p:nvPr>
            <p:ph idx="1" hasCustomPrompt="1"/>
          </p:nvPr>
        </p:nvSpPr>
        <p:spPr>
          <a:xfrm>
            <a:off x="2234045" y="3218259"/>
            <a:ext cx="3881005" cy="1312178"/>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a:lvl1pPr>
            <a:lvl2pPr>
              <a:defRPr/>
            </a:lvl2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Remerciement </a:t>
            </a:r>
          </a:p>
        </p:txBody>
      </p:sp>
      <p:sp>
        <p:nvSpPr>
          <p:cNvPr id="3" name="Espace réservé de la date 2">
            <a:extLst>
              <a:ext uri="{FF2B5EF4-FFF2-40B4-BE49-F238E27FC236}">
                <a16:creationId xmlns:a16="http://schemas.microsoft.com/office/drawing/2014/main" id="{4046935B-CB47-4629-B958-68DB903F938C}"/>
              </a:ext>
            </a:extLst>
          </p:cNvPr>
          <p:cNvSpPr>
            <a:spLocks noGrp="1"/>
          </p:cNvSpPr>
          <p:nvPr>
            <p:ph type="dt" sz="half" idx="10"/>
          </p:nvPr>
        </p:nvSpPr>
        <p:spPr/>
        <p:txBody>
          <a:bodyPr/>
          <a:lstStyle/>
          <a:p>
            <a:r>
              <a:rPr lang="fr-FR"/>
              <a:t>24/06/2021</a:t>
            </a:r>
          </a:p>
        </p:txBody>
      </p:sp>
      <p:sp>
        <p:nvSpPr>
          <p:cNvPr id="4" name="Espace réservé du pied de page 3">
            <a:extLst>
              <a:ext uri="{FF2B5EF4-FFF2-40B4-BE49-F238E27FC236}">
                <a16:creationId xmlns:a16="http://schemas.microsoft.com/office/drawing/2014/main" id="{6CBDF31F-82D7-4887-A11A-010F884C2A2C}"/>
              </a:ext>
            </a:extLst>
          </p:cNvPr>
          <p:cNvSpPr>
            <a:spLocks noGrp="1"/>
          </p:cNvSpPr>
          <p:nvPr>
            <p:ph type="ftr" sz="quarter" idx="11"/>
          </p:nvPr>
        </p:nvSpPr>
        <p:spPr/>
        <p:txBody>
          <a:bodyPr/>
          <a:lstStyle/>
          <a:p>
            <a:r>
              <a:rPr lang="fr-FR" dirty="0"/>
              <a:t>AG 2021 – 24/06/2021</a:t>
            </a:r>
          </a:p>
        </p:txBody>
      </p:sp>
      <p:sp>
        <p:nvSpPr>
          <p:cNvPr id="5" name="Espace réservé du numéro de diapositive 4">
            <a:extLst>
              <a:ext uri="{FF2B5EF4-FFF2-40B4-BE49-F238E27FC236}">
                <a16:creationId xmlns:a16="http://schemas.microsoft.com/office/drawing/2014/main" id="{953D7CFD-0BBB-452D-A02F-B196BF2237B1}"/>
              </a:ext>
            </a:extLst>
          </p:cNvPr>
          <p:cNvSpPr>
            <a:spLocks noGrp="1"/>
          </p:cNvSpPr>
          <p:nvPr>
            <p:ph type="sldNum" sz="quarter" idx="12"/>
          </p:nvPr>
        </p:nvSpPr>
        <p:spPr/>
        <p:txBody>
          <a:bodyPr/>
          <a:lstStyle/>
          <a:p>
            <a:fld id="{FA8FD78D-6358-4363-AF3E-49FF409A6F1D}" type="slidenum">
              <a:rPr lang="fr-FR" smtClean="0"/>
              <a:t>‹N°›</a:t>
            </a:fld>
            <a:endParaRPr lang="fr-FR" dirty="0"/>
          </a:p>
        </p:txBody>
      </p:sp>
    </p:spTree>
    <p:extLst>
      <p:ext uri="{BB962C8B-B14F-4D97-AF65-F5344CB8AC3E}">
        <p14:creationId xmlns:p14="http://schemas.microsoft.com/office/powerpoint/2010/main" val="116718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1B4E51-821C-47C9-8828-6F3811D223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217"/>
          <a:stretch/>
        </p:blipFill>
        <p:spPr>
          <a:xfrm>
            <a:off x="0" y="113197"/>
            <a:ext cx="9144000" cy="903687"/>
          </a:xfrm>
          <a:prstGeom prst="rect">
            <a:avLst/>
          </a:prstGeom>
        </p:spPr>
      </p:pic>
      <p:sp>
        <p:nvSpPr>
          <p:cNvPr id="2" name="Titre 1">
            <a:extLst>
              <a:ext uri="{FF2B5EF4-FFF2-40B4-BE49-F238E27FC236}">
                <a16:creationId xmlns:a16="http://schemas.microsoft.com/office/drawing/2014/main" id="{231D466F-84C9-4CF2-A285-24B50D5E6B65}"/>
              </a:ext>
            </a:extLst>
          </p:cNvPr>
          <p:cNvSpPr>
            <a:spLocks noGrp="1"/>
          </p:cNvSpPr>
          <p:nvPr>
            <p:ph type="title" hasCustomPrompt="1"/>
          </p:nvPr>
        </p:nvSpPr>
        <p:spPr>
          <a:xfrm>
            <a:off x="0" y="18256"/>
            <a:ext cx="6276109" cy="662782"/>
          </a:xfrm>
        </p:spPr>
        <p:txBody>
          <a:bodyPr>
            <a:normAutofit/>
          </a:bodyPr>
          <a:lstStyle>
            <a:lvl1pPr>
              <a:defRPr sz="4400">
                <a:latin typeface="+mn-lt"/>
              </a:defRPr>
            </a:lvl1pPr>
          </a:lstStyle>
          <a:p>
            <a:r>
              <a:rPr lang="fr-FR" dirty="0"/>
              <a:t>TITRE </a:t>
            </a:r>
          </a:p>
        </p:txBody>
      </p:sp>
      <p:sp>
        <p:nvSpPr>
          <p:cNvPr id="4" name="Espace réservé de la date 3">
            <a:extLst>
              <a:ext uri="{FF2B5EF4-FFF2-40B4-BE49-F238E27FC236}">
                <a16:creationId xmlns:a16="http://schemas.microsoft.com/office/drawing/2014/main" id="{4F4E3D05-C284-4433-A016-94A71245A399}"/>
              </a:ext>
            </a:extLst>
          </p:cNvPr>
          <p:cNvSpPr>
            <a:spLocks noGrp="1"/>
          </p:cNvSpPr>
          <p:nvPr>
            <p:ph type="dt" sz="half" idx="10"/>
          </p:nvPr>
        </p:nvSpPr>
        <p:spPr/>
        <p:txBody>
          <a:bodyPr/>
          <a:lstStyle>
            <a:lvl1pPr>
              <a:defRPr sz="1200"/>
            </a:lvl1pPr>
          </a:lstStyle>
          <a:p>
            <a:r>
              <a:rPr lang="fr-FR"/>
              <a:t>24/06/2021</a:t>
            </a:r>
          </a:p>
        </p:txBody>
      </p:sp>
      <p:sp>
        <p:nvSpPr>
          <p:cNvPr id="5" name="Espace réservé du pied de page 4">
            <a:extLst>
              <a:ext uri="{FF2B5EF4-FFF2-40B4-BE49-F238E27FC236}">
                <a16:creationId xmlns:a16="http://schemas.microsoft.com/office/drawing/2014/main" id="{043C29F5-7112-43CB-8234-F03035F5E65A}"/>
              </a:ext>
            </a:extLst>
          </p:cNvPr>
          <p:cNvSpPr>
            <a:spLocks noGrp="1"/>
          </p:cNvSpPr>
          <p:nvPr>
            <p:ph type="ftr" sz="quarter" idx="11"/>
          </p:nvPr>
        </p:nvSpPr>
        <p:spPr/>
        <p:txBody>
          <a:bodyPr/>
          <a:lstStyle/>
          <a:p>
            <a:r>
              <a:rPr lang="fr-FR"/>
              <a:t>AG 2021 – 24/06/2021</a:t>
            </a:r>
          </a:p>
        </p:txBody>
      </p:sp>
      <p:sp>
        <p:nvSpPr>
          <p:cNvPr id="6" name="Espace réservé du numéro de diapositive 5">
            <a:extLst>
              <a:ext uri="{FF2B5EF4-FFF2-40B4-BE49-F238E27FC236}">
                <a16:creationId xmlns:a16="http://schemas.microsoft.com/office/drawing/2014/main" id="{C396C305-2BD1-423D-8B6C-5C41696479BB}"/>
              </a:ext>
            </a:extLst>
          </p:cNvPr>
          <p:cNvSpPr>
            <a:spLocks noGrp="1"/>
          </p:cNvSpPr>
          <p:nvPr>
            <p:ph type="sldNum" sz="quarter" idx="12"/>
          </p:nvPr>
        </p:nvSpPr>
        <p:spPr/>
        <p:txBody>
          <a:bodyPr/>
          <a:lstStyle>
            <a:lvl1pPr>
              <a:defRPr sz="1200"/>
            </a:lvl1pPr>
          </a:lstStyle>
          <a:p>
            <a:fld id="{55EEAAA5-D4BA-42AF-BA8C-857F5166E6F0}" type="slidenum">
              <a:rPr lang="fr-FR" smtClean="0"/>
              <a:pPr/>
              <a:t>‹N°›</a:t>
            </a:fld>
            <a:endParaRPr lang="fr-FR"/>
          </a:p>
        </p:txBody>
      </p:sp>
      <p:sp>
        <p:nvSpPr>
          <p:cNvPr id="8" name="Espace réservé du contenu 2">
            <a:extLst>
              <a:ext uri="{FF2B5EF4-FFF2-40B4-BE49-F238E27FC236}">
                <a16:creationId xmlns:a16="http://schemas.microsoft.com/office/drawing/2014/main" id="{BC4C97B9-6DA3-468A-9155-5AA40F4F526E}"/>
              </a:ext>
            </a:extLst>
          </p:cNvPr>
          <p:cNvSpPr>
            <a:spLocks noGrp="1"/>
          </p:cNvSpPr>
          <p:nvPr>
            <p:ph idx="1"/>
          </p:nvPr>
        </p:nvSpPr>
        <p:spPr>
          <a:xfrm>
            <a:off x="628650" y="1317255"/>
            <a:ext cx="7886700" cy="472487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a16="http://schemas.microsoft.com/office/drawing/2014/main" id="{6D33747F-E354-47D3-BE7B-0770AB3AC35F}"/>
              </a:ext>
            </a:extLst>
          </p:cNvPr>
          <p:cNvCxnSpPr>
            <a:cxnSpLocks/>
          </p:cNvCxnSpPr>
          <p:nvPr userDrawn="1"/>
        </p:nvCxnSpPr>
        <p:spPr>
          <a:xfrm>
            <a:off x="284018" y="6327855"/>
            <a:ext cx="8624455" cy="28496"/>
          </a:xfrm>
          <a:prstGeom prst="line">
            <a:avLst/>
          </a:prstGeom>
          <a:ln w="57150">
            <a:solidFill>
              <a:schemeClr val="accent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42804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24/06/2021</a:t>
            </a: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AG 2021 – 24/06/2021</a:t>
            </a: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FD78D-6358-4363-AF3E-49FF409A6F1D}" type="slidenum">
              <a:rPr lang="fr-FR" smtClean="0"/>
              <a:t>‹N°›</a:t>
            </a:fld>
            <a:endParaRPr lang="fr-FR"/>
          </a:p>
        </p:txBody>
      </p:sp>
    </p:spTree>
    <p:extLst>
      <p:ext uri="{BB962C8B-B14F-4D97-AF65-F5344CB8AC3E}">
        <p14:creationId xmlns:p14="http://schemas.microsoft.com/office/powerpoint/2010/main" val="3104171101"/>
      </p:ext>
    </p:extLst>
  </p:cSld>
  <p:clrMap bg1="lt1" tx1="dk1" bg2="lt2" tx2="dk2" accent1="accent1" accent2="accent2" accent3="accent3" accent4="accent4" accent5="accent5" accent6="accent6" hlink="hlink" folHlink="folHlink"/>
  <p:sldLayoutIdLst>
    <p:sldLayoutId id="2147483674" r:id="rId1"/>
    <p:sldLayoutId id="2147483696"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4B7DEDF-C35B-4988-B8C3-9C6F5913B2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3452A77-A1B1-4DD6-BDA9-EFC4131443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3BD62B-54F9-4CC0-BD84-3B0C68CBEE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24/06/2021</a:t>
            </a:r>
          </a:p>
        </p:txBody>
      </p:sp>
      <p:sp>
        <p:nvSpPr>
          <p:cNvPr id="5" name="Espace réservé du pied de page 4">
            <a:extLst>
              <a:ext uri="{FF2B5EF4-FFF2-40B4-BE49-F238E27FC236}">
                <a16:creationId xmlns:a16="http://schemas.microsoft.com/office/drawing/2014/main" id="{A87106EA-FAF2-4255-8B4B-680CC89200A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AG 2021 – 24/06/2021</a:t>
            </a:r>
          </a:p>
        </p:txBody>
      </p:sp>
      <p:sp>
        <p:nvSpPr>
          <p:cNvPr id="6" name="Espace réservé du numéro de diapositive 5">
            <a:extLst>
              <a:ext uri="{FF2B5EF4-FFF2-40B4-BE49-F238E27FC236}">
                <a16:creationId xmlns:a16="http://schemas.microsoft.com/office/drawing/2014/main" id="{D4543520-CF0C-4874-9A8A-A0E05043675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EEAAA5-D4BA-42AF-BA8C-857F5166E6F0}" type="slidenum">
              <a:rPr lang="fr-FR" smtClean="0"/>
              <a:t>‹N°›</a:t>
            </a:fld>
            <a:endParaRPr lang="fr-FR"/>
          </a:p>
        </p:txBody>
      </p:sp>
    </p:spTree>
    <p:extLst>
      <p:ext uri="{BB962C8B-B14F-4D97-AF65-F5344CB8AC3E}">
        <p14:creationId xmlns:p14="http://schemas.microsoft.com/office/powerpoint/2010/main" val="3307002890"/>
      </p:ext>
    </p:extLst>
  </p:cSld>
  <p:clrMap bg1="lt1" tx1="dk1" bg2="lt2" tx2="dk2" accent1="accent1" accent2="accent2" accent3="accent3" accent4="accent4" accent5="accent5" accent6="accent6" hlink="hlink" folHlink="folHlink"/>
  <p:sldLayoutIdLst>
    <p:sldLayoutId id="2147483699" r:id="rId1"/>
  </p:sldLayoutIdLst>
  <p:hf hdr="0" dt="0"/>
  <p:txStyles>
    <p:titleStyle>
      <a:lvl1pPr algn="l" defTabSz="6858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custDataLst>
              <p:tags r:id="rId1"/>
            </p:custDataLst>
          </p:nvPr>
        </p:nvSpPr>
        <p:spPr>
          <a:xfrm>
            <a:off x="287867" y="1701666"/>
            <a:ext cx="8539623" cy="823062"/>
          </a:xfrm>
        </p:spPr>
        <p:txBody>
          <a:bodyPr>
            <a:normAutofit/>
          </a:bodyPr>
          <a:lstStyle/>
          <a:p>
            <a:pPr algn="ctr"/>
            <a:r>
              <a:rPr lang="fr-FR" sz="3200" dirty="0">
                <a:solidFill>
                  <a:srgbClr val="000000"/>
                </a:solidFill>
                <a:effectLst/>
                <a:latin typeface="Calibri" panose="020F0502020204030204" pitchFamily="34" charset="0"/>
                <a:ea typeface="Times New Roman" panose="02020603050405020304" pitchFamily="18" charset="0"/>
              </a:rPr>
              <a:t>Modification ADR RID ADN 2023 + arrêté TMD</a:t>
            </a:r>
            <a:endParaRPr lang="fr-FR" sz="6600" dirty="0"/>
          </a:p>
        </p:txBody>
      </p:sp>
      <p:cxnSp>
        <p:nvCxnSpPr>
          <p:cNvPr id="5" name="Connecteur droit 4"/>
          <p:cNvCxnSpPr/>
          <p:nvPr>
            <p:custDataLst>
              <p:tags r:id="rId2"/>
            </p:custDataLst>
          </p:nvPr>
        </p:nvCxnSpPr>
        <p:spPr>
          <a:xfrm>
            <a:off x="924386" y="4068904"/>
            <a:ext cx="7470183" cy="0"/>
          </a:xfrm>
          <a:prstGeom prst="line">
            <a:avLst/>
          </a:prstGeom>
          <a:ln w="57150">
            <a:solidFill>
              <a:schemeClr val="accent2"/>
            </a:solidFill>
          </a:ln>
        </p:spPr>
        <p:style>
          <a:lnRef idx="3">
            <a:schemeClr val="dk1"/>
          </a:lnRef>
          <a:fillRef idx="0">
            <a:schemeClr val="dk1"/>
          </a:fillRef>
          <a:effectRef idx="2">
            <a:schemeClr val="dk1"/>
          </a:effectRef>
          <a:fontRef idx="minor">
            <a:schemeClr val="tx1"/>
          </a:fontRef>
        </p:style>
      </p:cxnSp>
      <p:pic>
        <p:nvPicPr>
          <p:cNvPr id="11" name="Espace réservé du contenu 6"/>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7284203" y="6294857"/>
            <a:ext cx="1680860" cy="563142"/>
          </a:xfrm>
          <a:prstGeom prst="rect">
            <a:avLst/>
          </a:prstGeom>
        </p:spPr>
      </p:pic>
      <p:sp>
        <p:nvSpPr>
          <p:cNvPr id="2" name="Rectangle 1">
            <a:extLst>
              <a:ext uri="{FF2B5EF4-FFF2-40B4-BE49-F238E27FC236}">
                <a16:creationId xmlns:a16="http://schemas.microsoft.com/office/drawing/2014/main" id="{FB4662BA-4D20-4E85-BA87-3255E17062EE}"/>
              </a:ext>
            </a:extLst>
          </p:cNvPr>
          <p:cNvSpPr/>
          <p:nvPr>
            <p:custDataLst>
              <p:tags r:id="rId4"/>
            </p:custDataLst>
          </p:nvPr>
        </p:nvSpPr>
        <p:spPr>
          <a:xfrm>
            <a:off x="7055224" y="6040333"/>
            <a:ext cx="2088776" cy="772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p:cNvSpPr>
            <a:spLocks noGrp="1"/>
          </p:cNvSpPr>
          <p:nvPr>
            <p:ph type="ftr" sz="quarter" idx="11"/>
            <p:custDataLst>
              <p:tags r:id="rId5"/>
            </p:custDataLst>
          </p:nvPr>
        </p:nvSpPr>
        <p:spPr>
          <a:xfrm>
            <a:off x="3028950" y="6509581"/>
            <a:ext cx="3086100" cy="211895"/>
          </a:xfrm>
        </p:spPr>
        <p:txBody>
          <a:bodyPr/>
          <a:lstStyle/>
          <a:p>
            <a:r>
              <a:rPr lang="fr-FR" dirty="0"/>
              <a:t>AG 2022 – 01/07/2022</a:t>
            </a:r>
          </a:p>
        </p:txBody>
      </p:sp>
      <p:sp>
        <p:nvSpPr>
          <p:cNvPr id="9" name="ZoneTexte 8">
            <a:extLst>
              <a:ext uri="{FF2B5EF4-FFF2-40B4-BE49-F238E27FC236}">
                <a16:creationId xmlns:a16="http://schemas.microsoft.com/office/drawing/2014/main" id="{39877A71-9BAF-4E77-BEE2-15F2D2CFC9CF}"/>
              </a:ext>
            </a:extLst>
          </p:cNvPr>
          <p:cNvSpPr txBox="1"/>
          <p:nvPr>
            <p:custDataLst>
              <p:tags r:id="rId6"/>
            </p:custDataLst>
          </p:nvPr>
        </p:nvSpPr>
        <p:spPr>
          <a:xfrm>
            <a:off x="3810002" y="4612625"/>
            <a:ext cx="4766732" cy="461665"/>
          </a:xfrm>
          <a:prstGeom prst="rect">
            <a:avLst/>
          </a:prstGeom>
          <a:noFill/>
        </p:spPr>
        <p:txBody>
          <a:bodyPr wrap="square" rtlCol="0">
            <a:spAutoFit/>
          </a:bodyPr>
          <a:lstStyle/>
          <a:p>
            <a:r>
              <a:rPr lang="fr-FR" sz="2400" b="1" dirty="0"/>
              <a:t>Lyon</a:t>
            </a:r>
          </a:p>
        </p:txBody>
      </p:sp>
      <p:sp>
        <p:nvSpPr>
          <p:cNvPr id="10" name="ZoneTexte 9">
            <a:extLst>
              <a:ext uri="{FF2B5EF4-FFF2-40B4-BE49-F238E27FC236}">
                <a16:creationId xmlns:a16="http://schemas.microsoft.com/office/drawing/2014/main" id="{E0F8E41B-D773-49E6-8263-7CDF7425E10C}"/>
              </a:ext>
            </a:extLst>
          </p:cNvPr>
          <p:cNvSpPr txBox="1"/>
          <p:nvPr>
            <p:custDataLst>
              <p:tags r:id="rId7"/>
            </p:custDataLst>
          </p:nvPr>
        </p:nvSpPr>
        <p:spPr>
          <a:xfrm>
            <a:off x="1849465" y="4631409"/>
            <a:ext cx="1960536" cy="461665"/>
          </a:xfrm>
          <a:prstGeom prst="rect">
            <a:avLst/>
          </a:prstGeom>
          <a:noFill/>
        </p:spPr>
        <p:txBody>
          <a:bodyPr wrap="square" rtlCol="0">
            <a:spAutoFit/>
          </a:bodyPr>
          <a:lstStyle/>
          <a:p>
            <a:r>
              <a:rPr lang="fr-FR" sz="2400" dirty="0"/>
              <a:t>Lieu:</a:t>
            </a:r>
          </a:p>
        </p:txBody>
      </p:sp>
      <p:sp>
        <p:nvSpPr>
          <p:cNvPr id="12" name="ZoneTexte 11">
            <a:extLst>
              <a:ext uri="{FF2B5EF4-FFF2-40B4-BE49-F238E27FC236}">
                <a16:creationId xmlns:a16="http://schemas.microsoft.com/office/drawing/2014/main" id="{95E39A0D-CB8E-4F00-BA35-E5499C86CE8D}"/>
              </a:ext>
            </a:extLst>
          </p:cNvPr>
          <p:cNvSpPr txBox="1"/>
          <p:nvPr>
            <p:custDataLst>
              <p:tags r:id="rId8"/>
            </p:custDataLst>
          </p:nvPr>
        </p:nvSpPr>
        <p:spPr>
          <a:xfrm>
            <a:off x="1849464" y="5357857"/>
            <a:ext cx="5656881" cy="461665"/>
          </a:xfrm>
          <a:prstGeom prst="rect">
            <a:avLst/>
          </a:prstGeom>
          <a:noFill/>
        </p:spPr>
        <p:txBody>
          <a:bodyPr wrap="square" rtlCol="0">
            <a:spAutoFit/>
          </a:bodyPr>
          <a:lstStyle/>
          <a:p>
            <a:r>
              <a:rPr lang="fr-FR" sz="2400" dirty="0"/>
              <a:t>Date</a:t>
            </a:r>
            <a:r>
              <a:rPr lang="fr-FR" dirty="0"/>
              <a:t>:</a:t>
            </a:r>
          </a:p>
        </p:txBody>
      </p:sp>
      <p:sp>
        <p:nvSpPr>
          <p:cNvPr id="13" name="ZoneTexte 12">
            <a:extLst>
              <a:ext uri="{FF2B5EF4-FFF2-40B4-BE49-F238E27FC236}">
                <a16:creationId xmlns:a16="http://schemas.microsoft.com/office/drawing/2014/main" id="{612C8042-4C8C-44B5-9C7F-AFC7780819E5}"/>
              </a:ext>
            </a:extLst>
          </p:cNvPr>
          <p:cNvSpPr txBox="1"/>
          <p:nvPr>
            <p:custDataLst>
              <p:tags r:id="rId9"/>
            </p:custDataLst>
          </p:nvPr>
        </p:nvSpPr>
        <p:spPr>
          <a:xfrm>
            <a:off x="3810002" y="5320289"/>
            <a:ext cx="4385732" cy="461665"/>
          </a:xfrm>
          <a:prstGeom prst="rect">
            <a:avLst/>
          </a:prstGeom>
          <a:noFill/>
        </p:spPr>
        <p:txBody>
          <a:bodyPr wrap="square" rtlCol="0">
            <a:spAutoFit/>
          </a:bodyPr>
          <a:lstStyle/>
          <a:p>
            <a:r>
              <a:rPr lang="fr-FR" sz="2400" b="1" dirty="0"/>
              <a:t>01 Juillet 2022</a:t>
            </a:r>
          </a:p>
        </p:txBody>
      </p:sp>
      <p:sp>
        <p:nvSpPr>
          <p:cNvPr id="4" name="Espace réservé du numéro de diapositive 3">
            <a:extLst>
              <a:ext uri="{FF2B5EF4-FFF2-40B4-BE49-F238E27FC236}">
                <a16:creationId xmlns:a16="http://schemas.microsoft.com/office/drawing/2014/main" id="{89BDAD9D-24E8-4196-8EC3-6B68B018D2CF}"/>
              </a:ext>
            </a:extLst>
          </p:cNvPr>
          <p:cNvSpPr>
            <a:spLocks noGrp="1"/>
          </p:cNvSpPr>
          <p:nvPr>
            <p:ph type="sldNum" sz="quarter" idx="12"/>
            <p:custDataLst>
              <p:tags r:id="rId10"/>
            </p:custDataLst>
          </p:nvPr>
        </p:nvSpPr>
        <p:spPr/>
        <p:txBody>
          <a:bodyPr/>
          <a:lstStyle/>
          <a:p>
            <a:fld id="{FA8FD78D-6358-4363-AF3E-49FF409A6F1D}" type="slidenum">
              <a:rPr lang="fr-FR" smtClean="0"/>
              <a:t>1</a:t>
            </a:fld>
            <a:endParaRPr lang="fr-FR" dirty="0"/>
          </a:p>
        </p:txBody>
      </p:sp>
      <p:sp>
        <p:nvSpPr>
          <p:cNvPr id="8" name="Rectangle 7">
            <a:extLst>
              <a:ext uri="{FF2B5EF4-FFF2-40B4-BE49-F238E27FC236}">
                <a16:creationId xmlns:a16="http://schemas.microsoft.com/office/drawing/2014/main" id="{87882FC5-7E41-C339-A17B-B24709A6683D}"/>
              </a:ext>
            </a:extLst>
          </p:cNvPr>
          <p:cNvSpPr/>
          <p:nvPr/>
        </p:nvSpPr>
        <p:spPr>
          <a:xfrm>
            <a:off x="3340769" y="3177039"/>
            <a:ext cx="1225014" cy="646331"/>
          </a:xfrm>
          <a:prstGeom prst="rect">
            <a:avLst/>
          </a:prstGeom>
          <a:noFill/>
        </p:spPr>
        <p:txBody>
          <a:bodyPr wrap="none" lIns="91440" tIns="45720" rIns="91440" bIns="45720">
            <a:spAutoFit/>
          </a:bodyPr>
          <a:lstStyle/>
          <a:p>
            <a:pPr algn="ctr"/>
            <a:r>
              <a:rPr lang="fr-FR" sz="3600" b="1" cap="none" spc="0" dirty="0">
                <a:ln w="22225">
                  <a:noFill/>
                  <a:prstDash val="solid"/>
                </a:ln>
                <a:solidFill>
                  <a:schemeClr val="accent2"/>
                </a:solidFill>
                <a:effectLst/>
                <a:latin typeface="Calibri" panose="020F0502020204030204" pitchFamily="34" charset="0"/>
                <a:ea typeface="Times New Roman" panose="02020603050405020304" pitchFamily="18" charset="0"/>
              </a:rPr>
              <a:t>2021 </a:t>
            </a:r>
            <a:endParaRPr lang="fr-FR" sz="3600" b="1" cap="none" spc="0" dirty="0">
              <a:ln w="22225">
                <a:noFill/>
                <a:prstDash val="solid"/>
              </a:ln>
              <a:solidFill>
                <a:schemeClr val="accent2"/>
              </a:solidFill>
              <a:effectLst/>
            </a:endParaRPr>
          </a:p>
        </p:txBody>
      </p:sp>
      <p:sp>
        <p:nvSpPr>
          <p:cNvPr id="15" name="Rectangle 14">
            <a:extLst>
              <a:ext uri="{FF2B5EF4-FFF2-40B4-BE49-F238E27FC236}">
                <a16:creationId xmlns:a16="http://schemas.microsoft.com/office/drawing/2014/main" id="{05A15018-BBDC-C51B-7551-374E820722BB}"/>
              </a:ext>
            </a:extLst>
          </p:cNvPr>
          <p:cNvSpPr/>
          <p:nvPr/>
        </p:nvSpPr>
        <p:spPr>
          <a:xfrm>
            <a:off x="5124577" y="2300853"/>
            <a:ext cx="1745992" cy="923330"/>
          </a:xfrm>
          <a:prstGeom prst="rect">
            <a:avLst/>
          </a:prstGeom>
          <a:noFill/>
        </p:spPr>
        <p:txBody>
          <a:bodyPr wrap="none" lIns="91440" tIns="45720" rIns="91440" bIns="45720">
            <a:spAutoFit/>
          </a:bodyPr>
          <a:lstStyle/>
          <a:p>
            <a:pPr algn="ctr"/>
            <a:r>
              <a:rPr lang="fr-FR" sz="5400" b="1" cap="none" spc="0" dirty="0">
                <a:ln w="22225">
                  <a:noFill/>
                  <a:prstDash val="solid"/>
                </a:ln>
                <a:solidFill>
                  <a:srgbClr val="00B050"/>
                </a:solidFill>
                <a:effectLst/>
                <a:latin typeface="Calibri" panose="020F0502020204030204" pitchFamily="34" charset="0"/>
                <a:ea typeface="Times New Roman" panose="02020603050405020304" pitchFamily="18" charset="0"/>
              </a:rPr>
              <a:t>2023 </a:t>
            </a:r>
            <a:endParaRPr lang="fr-FR" sz="5400" b="1" cap="none" spc="0" dirty="0">
              <a:ln w="22225">
                <a:noFill/>
                <a:prstDash val="solid"/>
              </a:ln>
              <a:solidFill>
                <a:srgbClr val="00B050"/>
              </a:solidFill>
              <a:effectLst/>
            </a:endParaRPr>
          </a:p>
        </p:txBody>
      </p:sp>
      <p:sp>
        <p:nvSpPr>
          <p:cNvPr id="16" name="Arc 15">
            <a:extLst>
              <a:ext uri="{FF2B5EF4-FFF2-40B4-BE49-F238E27FC236}">
                <a16:creationId xmlns:a16="http://schemas.microsoft.com/office/drawing/2014/main" id="{5BEEF6EC-92A1-AA56-BE98-8554D2927450}"/>
              </a:ext>
            </a:extLst>
          </p:cNvPr>
          <p:cNvSpPr/>
          <p:nvPr/>
        </p:nvSpPr>
        <p:spPr>
          <a:xfrm flipV="1">
            <a:off x="3465875" y="2677085"/>
            <a:ext cx="2199816" cy="835377"/>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92677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DBD7AE5-D4F5-4E0A-AF04-2DA342E78693}"/>
              </a:ext>
            </a:extLst>
          </p:cNvPr>
          <p:cNvSpPr>
            <a:spLocks noGrp="1"/>
          </p:cNvSpPr>
          <p:nvPr>
            <p:ph idx="1"/>
          </p:nvPr>
        </p:nvSpPr>
        <p:spPr>
          <a:xfrm>
            <a:off x="1736104" y="1769705"/>
            <a:ext cx="5932181" cy="493661"/>
          </a:xfrm>
        </p:spPr>
        <p:txBody>
          <a:bodyPr>
            <a:normAutofit fontScale="77500" lnSpcReduction="20000"/>
          </a:bodyPr>
          <a:lstStyle/>
          <a:p>
            <a:r>
              <a:rPr lang="fr-FR" dirty="0"/>
              <a:t>Groupe de travail JM BLEVE </a:t>
            </a:r>
          </a:p>
        </p:txBody>
      </p:sp>
      <p:sp>
        <p:nvSpPr>
          <p:cNvPr id="3" name="Espace réservé du pied de page 2">
            <a:extLst>
              <a:ext uri="{FF2B5EF4-FFF2-40B4-BE49-F238E27FC236}">
                <a16:creationId xmlns:a16="http://schemas.microsoft.com/office/drawing/2014/main" id="{A75799CC-FF70-4B2F-8DD5-1B2E71A35F1D}"/>
              </a:ext>
            </a:extLst>
          </p:cNvPr>
          <p:cNvSpPr>
            <a:spLocks noGrp="1"/>
          </p:cNvSpPr>
          <p:nvPr>
            <p:ph type="ftr" sz="quarter" idx="11"/>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544006BB-C17F-48D2-89AA-D7314CEA7710}"/>
              </a:ext>
            </a:extLst>
          </p:cNvPr>
          <p:cNvSpPr>
            <a:spLocks noGrp="1"/>
          </p:cNvSpPr>
          <p:nvPr>
            <p:ph type="sldNum" sz="quarter" idx="12"/>
          </p:nvPr>
        </p:nvSpPr>
        <p:spPr/>
        <p:txBody>
          <a:bodyPr/>
          <a:lstStyle/>
          <a:p>
            <a:fld id="{FA8FD78D-6358-4363-AF3E-49FF409A6F1D}" type="slidenum">
              <a:rPr lang="fr-FR" smtClean="0"/>
              <a:t>10</a:t>
            </a:fld>
            <a:endParaRPr lang="fr-FR" dirty="0"/>
          </a:p>
        </p:txBody>
      </p:sp>
      <p:sp>
        <p:nvSpPr>
          <p:cNvPr id="5" name="Espace réservé du texte 1">
            <a:extLst>
              <a:ext uri="{FF2B5EF4-FFF2-40B4-BE49-F238E27FC236}">
                <a16:creationId xmlns:a16="http://schemas.microsoft.com/office/drawing/2014/main" id="{2827F4A2-DBDA-4E29-AD17-513EE8F6A69A}"/>
              </a:ext>
            </a:extLst>
          </p:cNvPr>
          <p:cNvSpPr txBox="1">
            <a:spLocks/>
          </p:cNvSpPr>
          <p:nvPr>
            <p:custDataLst>
              <p:tags r:id="rId1"/>
            </p:custDataLst>
          </p:nvPr>
        </p:nvSpPr>
        <p:spPr>
          <a:xfrm>
            <a:off x="253366" y="2530852"/>
            <a:ext cx="8501204" cy="4008061"/>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err="1"/>
              <a:t>Working</a:t>
            </a:r>
            <a:r>
              <a:rPr lang="fr-FR" sz="1600" dirty="0"/>
              <a:t> Group du Joint Meeting commencé en 2006</a:t>
            </a:r>
          </a:p>
          <a:p>
            <a:pPr lvl="1"/>
            <a:r>
              <a:rPr lang="fr-FR" sz="1400" dirty="0"/>
              <a:t>Beaucoup de test BAM, INERIS, BVT espagnol (revêtement thermique, boulette d’aluminium, etc.  ) </a:t>
            </a:r>
          </a:p>
          <a:p>
            <a:pPr lvl="1"/>
            <a:r>
              <a:rPr lang="fr-FR" sz="1400" dirty="0"/>
              <a:t>Participants : France Espagne, Norvège, Allemagne, etc.. Associations CEFIC WLPGA, OICA</a:t>
            </a:r>
          </a:p>
          <a:p>
            <a:r>
              <a:rPr lang="fr-FR" sz="1600" dirty="0"/>
              <a:t>Propositions : </a:t>
            </a:r>
          </a:p>
          <a:p>
            <a:pPr lvl="1"/>
            <a:r>
              <a:rPr lang="fr-FR" sz="1400" dirty="0"/>
              <a:t>6.8.3.2.9   obligation de mettre une soupape sur le réservoir de GPL    </a:t>
            </a:r>
          </a:p>
          <a:p>
            <a:pPr lvl="1"/>
            <a:r>
              <a:rPr lang="fr-FR" sz="1400" dirty="0"/>
              <a:t>PARTIE 9 CONSTRUCTION VEHICULES</a:t>
            </a:r>
          </a:p>
          <a:p>
            <a:pPr marL="1588" indent="-1588">
              <a:buNone/>
            </a:pPr>
            <a:r>
              <a:rPr lang="fr-FR" sz="1400" u="sng" dirty="0"/>
              <a:t>Les véhicules FL transportant des gaz inflammables liquéfiés et comprimés avec un code de classification comprenant un F ;</a:t>
            </a:r>
          </a:p>
          <a:p>
            <a:pPr marL="1588" indent="-1588">
              <a:buNone/>
            </a:pPr>
            <a:r>
              <a:rPr lang="fr-FR" sz="1400" u="sng" dirty="0"/>
              <a:t>Les véhicules FL transportant des liquides inflammables du groupe d’emballage I ou du groupe d’emballage II ; </a:t>
            </a:r>
            <a:r>
              <a:rPr lang="fr-FR" sz="1400" dirty="0"/>
              <a:t>et les véhicules EX/III.</a:t>
            </a:r>
          </a:p>
          <a:p>
            <a:pPr marL="896938" indent="-179388">
              <a:buNone/>
            </a:pPr>
            <a:r>
              <a:rPr lang="fr-FR" sz="1400" dirty="0"/>
              <a:t>- 	Doivent être équipés d’extincteurs automatiques pour le compartiment où se trouve le moteur à combustion interne servant à la propulsion du véhicule : </a:t>
            </a:r>
          </a:p>
          <a:p>
            <a:pPr marL="896938" indent="-179388">
              <a:buFontTx/>
              <a:buChar char="-"/>
            </a:pPr>
            <a:r>
              <a:rPr lang="fr-FR" sz="1400" dirty="0"/>
              <a:t>Doivent être équipés d’une protection thermique capable de freiner la propagation d’un feu à partir de toutes les roues.</a:t>
            </a:r>
          </a:p>
          <a:p>
            <a:pPr marL="1003300" indent="-285750">
              <a:buFontTx/>
              <a:buChar char="-"/>
            </a:pPr>
            <a:endParaRPr lang="fr-FR" sz="1400" dirty="0"/>
          </a:p>
          <a:p>
            <a:pPr marL="0" indent="0">
              <a:buNone/>
            </a:pPr>
            <a:endParaRPr lang="fr-FR" sz="1600" dirty="0"/>
          </a:p>
          <a:p>
            <a:pPr marL="896938" indent="-179388">
              <a:buNone/>
            </a:pPr>
            <a:endParaRPr lang="fr-FR" dirty="0"/>
          </a:p>
        </p:txBody>
      </p:sp>
      <p:pic>
        <p:nvPicPr>
          <p:cNvPr id="6" name="Picture 1" descr="Graphical user interface&#10;&#10;Description automatically generated with medium confidence">
            <a:extLst>
              <a:ext uri="{FF2B5EF4-FFF2-40B4-BE49-F238E27FC236}">
                <a16:creationId xmlns:a16="http://schemas.microsoft.com/office/drawing/2014/main" id="{090F0A39-BD6D-4FA5-9ACC-B64325DE762F}"/>
              </a:ext>
            </a:extLst>
          </p:cNvPr>
          <p:cNvPicPr/>
          <p:nvPr/>
        </p:nvPicPr>
        <p:blipFill rotWithShape="1">
          <a:blip r:embed="rId3"/>
          <a:srcRect l="21831" t="15069" r="16723" b="13403"/>
          <a:stretch/>
        </p:blipFill>
        <p:spPr>
          <a:xfrm>
            <a:off x="7879963" y="3343400"/>
            <a:ext cx="1046921" cy="941443"/>
          </a:xfrm>
          <a:prstGeom prst="rect">
            <a:avLst/>
          </a:prstGeom>
          <a:ln>
            <a:solidFill>
              <a:schemeClr val="tx1"/>
            </a:solidFill>
          </a:ln>
        </p:spPr>
      </p:pic>
      <p:pic>
        <p:nvPicPr>
          <p:cNvPr id="7" name="Image 6">
            <a:extLst>
              <a:ext uri="{FF2B5EF4-FFF2-40B4-BE49-F238E27FC236}">
                <a16:creationId xmlns:a16="http://schemas.microsoft.com/office/drawing/2014/main" id="{FBC82697-34EE-4988-B219-ACAF1F8AADAE}"/>
              </a:ext>
            </a:extLst>
          </p:cNvPr>
          <p:cNvPicPr>
            <a:picLocks noChangeAspect="1"/>
          </p:cNvPicPr>
          <p:nvPr/>
        </p:nvPicPr>
        <p:blipFill rotWithShape="1">
          <a:blip r:embed="rId4"/>
          <a:srcRect l="4691" t="13426" r="77917" b="31249"/>
          <a:stretch/>
        </p:blipFill>
        <p:spPr>
          <a:xfrm>
            <a:off x="7732475" y="2171055"/>
            <a:ext cx="1341899" cy="1048685"/>
          </a:xfrm>
          <a:prstGeom prst="rect">
            <a:avLst/>
          </a:prstGeom>
        </p:spPr>
      </p:pic>
    </p:spTree>
    <p:extLst>
      <p:ext uri="{BB962C8B-B14F-4D97-AF65-F5344CB8AC3E}">
        <p14:creationId xmlns:p14="http://schemas.microsoft.com/office/powerpoint/2010/main" val="54992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50BA433-E307-4B99-85AC-922B87001208}"/>
              </a:ext>
            </a:extLst>
          </p:cNvPr>
          <p:cNvSpPr>
            <a:spLocks noGrp="1"/>
          </p:cNvSpPr>
          <p:nvPr>
            <p:ph idx="1"/>
          </p:nvPr>
        </p:nvSpPr>
        <p:spPr/>
        <p:txBody>
          <a:bodyPr/>
          <a:lstStyle/>
          <a:p>
            <a:endParaRPr lang="fr-FR"/>
          </a:p>
        </p:txBody>
      </p:sp>
      <p:sp>
        <p:nvSpPr>
          <p:cNvPr id="3" name="Espace réservé du pied de page 2">
            <a:extLst>
              <a:ext uri="{FF2B5EF4-FFF2-40B4-BE49-F238E27FC236}">
                <a16:creationId xmlns:a16="http://schemas.microsoft.com/office/drawing/2014/main" id="{05AFCEB8-799D-4D46-8649-B23A2DD50B58}"/>
              </a:ext>
            </a:extLst>
          </p:cNvPr>
          <p:cNvSpPr>
            <a:spLocks noGrp="1"/>
          </p:cNvSpPr>
          <p:nvPr>
            <p:ph type="ftr" sz="quarter" idx="11"/>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EC7F4A96-695B-4778-BA31-34975517BB9F}"/>
              </a:ext>
            </a:extLst>
          </p:cNvPr>
          <p:cNvSpPr>
            <a:spLocks noGrp="1"/>
          </p:cNvSpPr>
          <p:nvPr>
            <p:ph type="sldNum" sz="quarter" idx="12"/>
          </p:nvPr>
        </p:nvSpPr>
        <p:spPr/>
        <p:txBody>
          <a:bodyPr/>
          <a:lstStyle/>
          <a:p>
            <a:fld id="{FA8FD78D-6358-4363-AF3E-49FF409A6F1D}" type="slidenum">
              <a:rPr lang="fr-FR" smtClean="0"/>
              <a:t>11</a:t>
            </a:fld>
            <a:endParaRPr lang="fr-FR" dirty="0"/>
          </a:p>
        </p:txBody>
      </p:sp>
      <p:pic>
        <p:nvPicPr>
          <p:cNvPr id="6" name="Image 5">
            <a:extLst>
              <a:ext uri="{FF2B5EF4-FFF2-40B4-BE49-F238E27FC236}">
                <a16:creationId xmlns:a16="http://schemas.microsoft.com/office/drawing/2014/main" id="{D80572FD-06F3-431F-A7D0-D6DA2EC4AFA0}"/>
              </a:ext>
            </a:extLst>
          </p:cNvPr>
          <p:cNvPicPr>
            <a:picLocks noChangeAspect="1"/>
          </p:cNvPicPr>
          <p:nvPr/>
        </p:nvPicPr>
        <p:blipFill>
          <a:blip r:embed="rId2"/>
          <a:stretch>
            <a:fillRect/>
          </a:stretch>
        </p:blipFill>
        <p:spPr>
          <a:xfrm>
            <a:off x="966581" y="2228850"/>
            <a:ext cx="6515100" cy="4629150"/>
          </a:xfrm>
          <a:prstGeom prst="rect">
            <a:avLst/>
          </a:prstGeom>
        </p:spPr>
      </p:pic>
      <p:sp>
        <p:nvSpPr>
          <p:cNvPr id="8" name="ZoneTexte 7">
            <a:extLst>
              <a:ext uri="{FF2B5EF4-FFF2-40B4-BE49-F238E27FC236}">
                <a16:creationId xmlns:a16="http://schemas.microsoft.com/office/drawing/2014/main" id="{A5782BD8-9AB5-4999-91AA-2F61E3E35A90}"/>
              </a:ext>
            </a:extLst>
          </p:cNvPr>
          <p:cNvSpPr txBox="1"/>
          <p:nvPr/>
        </p:nvSpPr>
        <p:spPr>
          <a:xfrm>
            <a:off x="245166" y="1769160"/>
            <a:ext cx="7957930" cy="369332"/>
          </a:xfrm>
          <a:prstGeom prst="rect">
            <a:avLst/>
          </a:prstGeom>
          <a:noFill/>
        </p:spPr>
        <p:txBody>
          <a:bodyPr wrap="square">
            <a:spAutoFit/>
          </a:bodyPr>
          <a:lstStyle/>
          <a:p>
            <a:pPr marL="0" indent="0">
              <a:buNone/>
            </a:pPr>
            <a:r>
              <a:rPr lang="fr-FR" sz="1800" dirty="0"/>
              <a:t>Pour les véhicule FL: (Période transitoire jusqu’en déc. 2026 – 1.6.5.24 et 1.6.5.25)</a:t>
            </a:r>
          </a:p>
        </p:txBody>
      </p:sp>
    </p:spTree>
    <p:extLst>
      <p:ext uri="{BB962C8B-B14F-4D97-AF65-F5344CB8AC3E}">
        <p14:creationId xmlns:p14="http://schemas.microsoft.com/office/powerpoint/2010/main" val="161430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C3B7587-C6AD-A242-6A52-10719B5CC26D}"/>
              </a:ext>
            </a:extLst>
          </p:cNvPr>
          <p:cNvSpPr>
            <a:spLocks noGrp="1"/>
          </p:cNvSpPr>
          <p:nvPr>
            <p:ph type="ftr" sz="quarter" idx="11"/>
            <p:custDataLst>
              <p:tags r:id="rId1"/>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C04BA7F0-D37E-A7D3-840E-BAED53EF7D3C}"/>
              </a:ext>
            </a:extLst>
          </p:cNvPr>
          <p:cNvSpPr>
            <a:spLocks noGrp="1"/>
          </p:cNvSpPr>
          <p:nvPr>
            <p:ph type="sldNum" sz="quarter" idx="12"/>
            <p:custDataLst>
              <p:tags r:id="rId2"/>
            </p:custDataLst>
          </p:nvPr>
        </p:nvSpPr>
        <p:spPr/>
        <p:txBody>
          <a:bodyPr/>
          <a:lstStyle/>
          <a:p>
            <a:fld id="{FA8FD78D-6358-4363-AF3E-49FF409A6F1D}" type="slidenum">
              <a:rPr lang="fr-FR" smtClean="0"/>
              <a:t>12</a:t>
            </a:fld>
            <a:endParaRPr lang="fr-FR" dirty="0"/>
          </a:p>
        </p:txBody>
      </p:sp>
      <p:sp>
        <p:nvSpPr>
          <p:cNvPr id="5" name="Espace réservé du texte 1">
            <a:extLst>
              <a:ext uri="{FF2B5EF4-FFF2-40B4-BE49-F238E27FC236}">
                <a16:creationId xmlns:a16="http://schemas.microsoft.com/office/drawing/2014/main" id="{6DDAE86A-4132-8680-7B56-F9F54B353EC0}"/>
              </a:ext>
            </a:extLst>
          </p:cNvPr>
          <p:cNvSpPr txBox="1">
            <a:spLocks/>
          </p:cNvSpPr>
          <p:nvPr>
            <p:custDataLst>
              <p:tags r:id="rId3"/>
            </p:custDataLst>
          </p:nvPr>
        </p:nvSpPr>
        <p:spPr>
          <a:xfrm>
            <a:off x="108641" y="2421552"/>
            <a:ext cx="8926717" cy="5118095"/>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t>Commencé en 2020 a étudier les camions a énergies alternative au Diesel </a:t>
            </a:r>
          </a:p>
          <a:p>
            <a:r>
              <a:rPr lang="fr-FR" sz="1400" b="1" dirty="0"/>
              <a:t>Modification 2023 </a:t>
            </a:r>
            <a:endParaRPr lang="fr-FR" sz="1400" dirty="0"/>
          </a:p>
          <a:p>
            <a:pPr marL="0" indent="0">
              <a:buNone/>
            </a:pPr>
            <a:r>
              <a:rPr lang="fr-FR" sz="1400" dirty="0"/>
              <a:t>Les véhicules AT à propulsion électrique seront autorisés à transporter des Marchandises dangereuses (modification du 9.2 de l’ADR</a:t>
            </a:r>
          </a:p>
          <a:p>
            <a:pPr marL="0" indent="0">
              <a:buNone/>
            </a:pPr>
            <a:r>
              <a:rPr lang="fr-FR" sz="1400" dirty="0"/>
              <a:t>Modification du tableau du 9.2.1.1 et ajout au 9.2.4.6 une sous section pour les véhicules </a:t>
            </a:r>
            <a:r>
              <a:rPr lang="fr-FR" sz="1400" dirty="0" err="1"/>
              <a:t>electriques</a:t>
            </a:r>
            <a:r>
              <a:rPr lang="fr-FR" sz="1400" dirty="0"/>
              <a:t> ( en conformité avec le Règlement Européen N°100)</a:t>
            </a:r>
          </a:p>
          <a:p>
            <a:pPr marL="0" indent="0">
              <a:buNone/>
            </a:pPr>
            <a:r>
              <a:rPr lang="fr-FR" sz="1400" dirty="0"/>
              <a:t>Objectif ADR 2025 : Continuer l’étude sur les véhicules électriques FL puis l’Hydrogène </a:t>
            </a:r>
          </a:p>
          <a:p>
            <a:pPr marL="0" indent="0">
              <a:buNone/>
            </a:pPr>
            <a:endParaRPr lang="fr-FR" sz="1800" dirty="0">
              <a:effectLst/>
              <a:latin typeface="Calibri" panose="020F0502020204030204" pitchFamily="34" charset="0"/>
              <a:ea typeface="Calibri" panose="020F0502020204030204" pitchFamily="34" charset="0"/>
            </a:endParaRPr>
          </a:p>
          <a:p>
            <a:pPr marL="896938" indent="-179388">
              <a:buNone/>
            </a:pPr>
            <a:endParaRPr lang="fr-FR" sz="1800" dirty="0"/>
          </a:p>
        </p:txBody>
      </p:sp>
      <p:sp>
        <p:nvSpPr>
          <p:cNvPr id="6" name="Espace réservé du contenu 1">
            <a:extLst>
              <a:ext uri="{FF2B5EF4-FFF2-40B4-BE49-F238E27FC236}">
                <a16:creationId xmlns:a16="http://schemas.microsoft.com/office/drawing/2014/main" id="{2DDE1FE2-03E0-4527-AB4A-55D9D2DA4ACC}"/>
              </a:ext>
            </a:extLst>
          </p:cNvPr>
          <p:cNvSpPr>
            <a:spLocks noGrp="1"/>
          </p:cNvSpPr>
          <p:nvPr>
            <p:ph idx="1"/>
          </p:nvPr>
        </p:nvSpPr>
        <p:spPr>
          <a:xfrm>
            <a:off x="1736104" y="1769705"/>
            <a:ext cx="5932181" cy="493661"/>
          </a:xfrm>
        </p:spPr>
        <p:txBody>
          <a:bodyPr>
            <a:normAutofit fontScale="77500" lnSpcReduction="20000"/>
          </a:bodyPr>
          <a:lstStyle/>
          <a:p>
            <a:r>
              <a:rPr lang="fr-FR" dirty="0"/>
              <a:t>Groupe de travail ADR H2 et Elec </a:t>
            </a:r>
          </a:p>
        </p:txBody>
      </p:sp>
      <p:pic>
        <p:nvPicPr>
          <p:cNvPr id="7" name="Tijdelijke aanduiding voor afbeelding 9">
            <a:extLst>
              <a:ext uri="{FF2B5EF4-FFF2-40B4-BE49-F238E27FC236}">
                <a16:creationId xmlns:a16="http://schemas.microsoft.com/office/drawing/2014/main" id="{F1B5F214-DB7C-488D-AF45-21682E0BFDE8}"/>
              </a:ext>
            </a:extLst>
          </p:cNvPr>
          <p:cNvPicPr>
            <a:picLocks noChangeAspect="1"/>
          </p:cNvPicPr>
          <p:nvPr/>
        </p:nvPicPr>
        <p:blipFill>
          <a:blip r:embed="rId5"/>
          <a:srcRect t="9964" b="9964"/>
          <a:stretch>
            <a:fillRect/>
          </a:stretch>
        </p:blipFill>
        <p:spPr>
          <a:xfrm>
            <a:off x="4887354" y="4284603"/>
            <a:ext cx="4000714" cy="2254310"/>
          </a:xfrm>
          <a:prstGeom prst="rect">
            <a:avLst/>
          </a:prstGeom>
        </p:spPr>
      </p:pic>
      <p:graphicFrame>
        <p:nvGraphicFramePr>
          <p:cNvPr id="2" name="Tableau 1">
            <a:extLst>
              <a:ext uri="{FF2B5EF4-FFF2-40B4-BE49-F238E27FC236}">
                <a16:creationId xmlns:a16="http://schemas.microsoft.com/office/drawing/2014/main" id="{9D15B4AA-2543-4067-8F7D-6A698B74B5AA}"/>
              </a:ext>
            </a:extLst>
          </p:cNvPr>
          <p:cNvGraphicFramePr>
            <a:graphicFrameLocks noGrp="1"/>
          </p:cNvGraphicFramePr>
          <p:nvPr>
            <p:extLst>
              <p:ext uri="{D42A27DB-BD31-4B8C-83A1-F6EECF244321}">
                <p14:modId xmlns:p14="http://schemas.microsoft.com/office/powerpoint/2010/main" val="3626022003"/>
              </p:ext>
            </p:extLst>
          </p:nvPr>
        </p:nvGraphicFramePr>
        <p:xfrm>
          <a:off x="255932" y="4384993"/>
          <a:ext cx="4285115" cy="2153920"/>
        </p:xfrm>
        <a:graphic>
          <a:graphicData uri="http://schemas.openxmlformats.org/drawingml/2006/table">
            <a:tbl>
              <a:tblPr firstRow="1" bandRow="1">
                <a:tableStyleId>{21E4AEA4-8DFA-4A89-87EB-49C32662AFE0}</a:tableStyleId>
              </a:tblPr>
              <a:tblGrid>
                <a:gridCol w="1103914">
                  <a:extLst>
                    <a:ext uri="{9D8B030D-6E8A-4147-A177-3AD203B41FA5}">
                      <a16:colId xmlns:a16="http://schemas.microsoft.com/office/drawing/2014/main" val="643701251"/>
                    </a:ext>
                  </a:extLst>
                </a:gridCol>
                <a:gridCol w="1491095">
                  <a:extLst>
                    <a:ext uri="{9D8B030D-6E8A-4147-A177-3AD203B41FA5}">
                      <a16:colId xmlns:a16="http://schemas.microsoft.com/office/drawing/2014/main" val="4155882625"/>
                    </a:ext>
                  </a:extLst>
                </a:gridCol>
                <a:gridCol w="1690106">
                  <a:extLst>
                    <a:ext uri="{9D8B030D-6E8A-4147-A177-3AD203B41FA5}">
                      <a16:colId xmlns:a16="http://schemas.microsoft.com/office/drawing/2014/main" val="2483216777"/>
                    </a:ext>
                  </a:extLst>
                </a:gridCol>
              </a:tblGrid>
              <a:tr h="370840">
                <a:tc>
                  <a:txBody>
                    <a:bodyPr/>
                    <a:lstStyle/>
                    <a:p>
                      <a:r>
                        <a:rPr lang="fr-FR" sz="1600" dirty="0"/>
                        <a:t>Energies </a:t>
                      </a:r>
                    </a:p>
                  </a:txBody>
                  <a:tcPr/>
                </a:tc>
                <a:tc>
                  <a:txBody>
                    <a:bodyPr/>
                    <a:lstStyle/>
                    <a:p>
                      <a:r>
                        <a:rPr lang="fr-FR" sz="1600" dirty="0"/>
                        <a:t>Règlement EU </a:t>
                      </a:r>
                    </a:p>
                  </a:txBody>
                  <a:tcPr/>
                </a:tc>
                <a:tc>
                  <a:txBody>
                    <a:bodyPr/>
                    <a:lstStyle/>
                    <a:p>
                      <a:r>
                        <a:rPr lang="fr-FR" sz="1600" dirty="0"/>
                        <a:t>ADR </a:t>
                      </a:r>
                    </a:p>
                  </a:txBody>
                  <a:tcPr/>
                </a:tc>
                <a:extLst>
                  <a:ext uri="{0D108BD9-81ED-4DB2-BD59-A6C34878D82A}">
                    <a16:rowId xmlns:a16="http://schemas.microsoft.com/office/drawing/2014/main" val="1265122492"/>
                  </a:ext>
                </a:extLst>
              </a:tr>
              <a:tr h="182880">
                <a:tc>
                  <a:txBody>
                    <a:bodyPr/>
                    <a:lstStyle/>
                    <a:p>
                      <a:r>
                        <a:rPr lang="fr-FR" sz="1600" dirty="0"/>
                        <a:t>Diesel</a:t>
                      </a:r>
                    </a:p>
                  </a:txBody>
                  <a:tcPr/>
                </a:tc>
                <a:tc>
                  <a:txBody>
                    <a:bodyPr/>
                    <a:lstStyle/>
                    <a:p>
                      <a:r>
                        <a:rPr lang="fr-FR" sz="1600" dirty="0"/>
                        <a:t>R034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t>Déjà </a:t>
                      </a:r>
                      <a:r>
                        <a:rPr lang="en-US" sz="1600" noProof="0" dirty="0" err="1"/>
                        <a:t>autorisé</a:t>
                      </a:r>
                      <a:r>
                        <a:rPr lang="en-US" sz="1600" noProof="0" dirty="0"/>
                        <a:t> </a:t>
                      </a:r>
                    </a:p>
                  </a:txBody>
                  <a:tcPr/>
                </a:tc>
                <a:extLst>
                  <a:ext uri="{0D108BD9-81ED-4DB2-BD59-A6C34878D82A}">
                    <a16:rowId xmlns:a16="http://schemas.microsoft.com/office/drawing/2014/main" val="4081578473"/>
                  </a:ext>
                </a:extLst>
              </a:tr>
              <a:tr h="185420">
                <a:tc>
                  <a:txBody>
                    <a:bodyPr/>
                    <a:lstStyle/>
                    <a:p>
                      <a:r>
                        <a:rPr lang="fr-FR" sz="1600" dirty="0"/>
                        <a:t>LNG/CNG</a:t>
                      </a:r>
                    </a:p>
                  </a:txBody>
                  <a:tcPr/>
                </a:tc>
                <a:tc>
                  <a:txBody>
                    <a:bodyPr/>
                    <a:lstStyle/>
                    <a:p>
                      <a:r>
                        <a:rPr lang="fr-FR" sz="1600" dirty="0"/>
                        <a:t>R110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t>Déjà </a:t>
                      </a:r>
                      <a:r>
                        <a:rPr lang="en-US" sz="1600" noProof="0" dirty="0" err="1"/>
                        <a:t>autorisé</a:t>
                      </a:r>
                      <a:r>
                        <a:rPr lang="en-US" sz="1600" noProof="0" dirty="0"/>
                        <a:t> </a:t>
                      </a:r>
                    </a:p>
                  </a:txBody>
                  <a:tcPr/>
                </a:tc>
                <a:extLst>
                  <a:ext uri="{0D108BD9-81ED-4DB2-BD59-A6C34878D82A}">
                    <a16:rowId xmlns:a16="http://schemas.microsoft.com/office/drawing/2014/main" val="2235487918"/>
                  </a:ext>
                </a:extLst>
              </a:tr>
              <a:tr h="370840">
                <a:tc>
                  <a:txBody>
                    <a:bodyPr/>
                    <a:lstStyle/>
                    <a:p>
                      <a:r>
                        <a:rPr lang="fr-FR" sz="1600" dirty="0"/>
                        <a:t>LPG </a:t>
                      </a:r>
                    </a:p>
                  </a:txBody>
                  <a:tcPr/>
                </a:tc>
                <a:tc>
                  <a:txBody>
                    <a:bodyPr/>
                    <a:lstStyle/>
                    <a:p>
                      <a:r>
                        <a:rPr lang="fr-FR" sz="1600" dirty="0"/>
                        <a:t>R067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t>Déjà </a:t>
                      </a:r>
                      <a:r>
                        <a:rPr lang="en-US" sz="1600" noProof="0" dirty="0" err="1"/>
                        <a:t>autorisé</a:t>
                      </a:r>
                      <a:r>
                        <a:rPr lang="en-US" sz="1600" noProof="0" dirty="0"/>
                        <a:t> </a:t>
                      </a:r>
                    </a:p>
                  </a:txBody>
                  <a:tcPr/>
                </a:tc>
                <a:extLst>
                  <a:ext uri="{0D108BD9-81ED-4DB2-BD59-A6C34878D82A}">
                    <a16:rowId xmlns:a16="http://schemas.microsoft.com/office/drawing/2014/main" val="2745285341"/>
                  </a:ext>
                </a:extLst>
              </a:tr>
              <a:tr h="370840">
                <a:tc>
                  <a:txBody>
                    <a:bodyPr/>
                    <a:lstStyle/>
                    <a:p>
                      <a:r>
                        <a:rPr lang="fr-FR" sz="1600" dirty="0"/>
                        <a:t>H2</a:t>
                      </a:r>
                    </a:p>
                  </a:txBody>
                  <a:tcPr/>
                </a:tc>
                <a:tc>
                  <a:txBody>
                    <a:bodyPr/>
                    <a:lstStyle/>
                    <a:p>
                      <a:r>
                        <a:rPr lang="fr-FR" sz="1600" kern="1200" dirty="0">
                          <a:solidFill>
                            <a:schemeClr val="dk1"/>
                          </a:solidFill>
                          <a:effectLst/>
                          <a:latin typeface="+mn-lt"/>
                          <a:ea typeface="+mn-ea"/>
                          <a:cs typeface="+mn-cs"/>
                        </a:rPr>
                        <a:t>R134    GTR 13    </a:t>
                      </a:r>
                      <a:endParaRPr lang="fr-FR" sz="1600" dirty="0"/>
                    </a:p>
                  </a:txBody>
                  <a:tcPr/>
                </a:tc>
                <a:tc>
                  <a:txBody>
                    <a:bodyPr/>
                    <a:lstStyle/>
                    <a:p>
                      <a:r>
                        <a:rPr lang="en-US" sz="1600" noProof="0" dirty="0"/>
                        <a:t>Étude </a:t>
                      </a:r>
                      <a:r>
                        <a:rPr lang="en-US" sz="1600" noProof="0" dirty="0" err="1"/>
                        <a:t>en</a:t>
                      </a:r>
                      <a:r>
                        <a:rPr lang="en-US" sz="1600" noProof="0" dirty="0"/>
                        <a:t> </a:t>
                      </a:r>
                      <a:r>
                        <a:rPr lang="en-US" sz="1600" noProof="0" dirty="0" err="1"/>
                        <a:t>cours</a:t>
                      </a:r>
                      <a:r>
                        <a:rPr lang="en-US" sz="1600" noProof="0" dirty="0"/>
                        <a:t> </a:t>
                      </a:r>
                    </a:p>
                  </a:txBody>
                  <a:tcPr/>
                </a:tc>
                <a:extLst>
                  <a:ext uri="{0D108BD9-81ED-4DB2-BD59-A6C34878D82A}">
                    <a16:rowId xmlns:a16="http://schemas.microsoft.com/office/drawing/2014/main" val="2817248088"/>
                  </a:ext>
                </a:extLst>
              </a:tr>
              <a:tr h="370840">
                <a:tc>
                  <a:txBody>
                    <a:bodyPr/>
                    <a:lstStyle/>
                    <a:p>
                      <a:r>
                        <a:rPr lang="fr-FR" sz="1600" dirty="0"/>
                        <a:t>Electric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R100    GTR 20 </a:t>
                      </a:r>
                      <a:endParaRPr lang="fr-FR" sz="16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t>Étude </a:t>
                      </a:r>
                      <a:r>
                        <a:rPr lang="en-US" sz="1600" noProof="0" dirty="0" err="1"/>
                        <a:t>en</a:t>
                      </a:r>
                      <a:r>
                        <a:rPr lang="en-US" sz="1600" noProof="0" dirty="0"/>
                        <a:t> </a:t>
                      </a:r>
                      <a:r>
                        <a:rPr lang="en-US" sz="1600" noProof="0" dirty="0" err="1"/>
                        <a:t>cours</a:t>
                      </a:r>
                      <a:r>
                        <a:rPr lang="en-US" sz="1600" noProof="0" dirty="0"/>
                        <a:t> </a:t>
                      </a:r>
                    </a:p>
                  </a:txBody>
                  <a:tcPr/>
                </a:tc>
                <a:extLst>
                  <a:ext uri="{0D108BD9-81ED-4DB2-BD59-A6C34878D82A}">
                    <a16:rowId xmlns:a16="http://schemas.microsoft.com/office/drawing/2014/main" val="2217760727"/>
                  </a:ext>
                </a:extLst>
              </a:tr>
            </a:tbl>
          </a:graphicData>
        </a:graphic>
      </p:graphicFrame>
    </p:spTree>
    <p:extLst>
      <p:ext uri="{BB962C8B-B14F-4D97-AF65-F5344CB8AC3E}">
        <p14:creationId xmlns:p14="http://schemas.microsoft.com/office/powerpoint/2010/main" val="387091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2C7693-3B7A-5FF8-DFC7-F238E70330D5}"/>
              </a:ext>
            </a:extLst>
          </p:cNvPr>
          <p:cNvSpPr>
            <a:spLocks noGrp="1"/>
          </p:cNvSpPr>
          <p:nvPr>
            <p:ph idx="1"/>
            <p:custDataLst>
              <p:tags r:id="rId1"/>
            </p:custDataLst>
          </p:nvPr>
        </p:nvSpPr>
        <p:spPr>
          <a:xfrm>
            <a:off x="1167350" y="3410105"/>
            <a:ext cx="7103799" cy="3311371"/>
          </a:xfrm>
        </p:spPr>
        <p:txBody>
          <a:bodyPr>
            <a:normAutofit/>
          </a:bodyPr>
          <a:lstStyle/>
          <a:p>
            <a:r>
              <a:rPr lang="fr-FR" dirty="0"/>
              <a:t>PROJETS DE MODIFICATIONS DE L’ARRÊTÉ TMD</a:t>
            </a:r>
          </a:p>
        </p:txBody>
      </p:sp>
      <p:sp>
        <p:nvSpPr>
          <p:cNvPr id="3" name="Espace réservé du pied de page 2">
            <a:extLst>
              <a:ext uri="{FF2B5EF4-FFF2-40B4-BE49-F238E27FC236}">
                <a16:creationId xmlns:a16="http://schemas.microsoft.com/office/drawing/2014/main" id="{94F76E0F-0E09-F13C-B538-3FE51883CA15}"/>
              </a:ext>
            </a:extLst>
          </p:cNvPr>
          <p:cNvSpPr>
            <a:spLocks noGrp="1"/>
          </p:cNvSpPr>
          <p:nvPr>
            <p:ph type="ftr" sz="quarter" idx="11"/>
            <p:custDataLst>
              <p:tags r:id="rId2"/>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2CA93CD6-3E2C-2AC4-426A-98DD9FE13DB1}"/>
              </a:ext>
            </a:extLst>
          </p:cNvPr>
          <p:cNvSpPr>
            <a:spLocks noGrp="1"/>
          </p:cNvSpPr>
          <p:nvPr>
            <p:ph type="sldNum" sz="quarter" idx="12"/>
            <p:custDataLst>
              <p:tags r:id="rId3"/>
            </p:custDataLst>
          </p:nvPr>
        </p:nvSpPr>
        <p:spPr/>
        <p:txBody>
          <a:bodyPr/>
          <a:lstStyle/>
          <a:p>
            <a:fld id="{FA8FD78D-6358-4363-AF3E-49FF409A6F1D}" type="slidenum">
              <a:rPr lang="fr-FR" smtClean="0"/>
              <a:t>13</a:t>
            </a:fld>
            <a:endParaRPr lang="fr-FR" dirty="0"/>
          </a:p>
        </p:txBody>
      </p:sp>
    </p:spTree>
    <p:extLst>
      <p:ext uri="{BB962C8B-B14F-4D97-AF65-F5344CB8AC3E}">
        <p14:creationId xmlns:p14="http://schemas.microsoft.com/office/powerpoint/2010/main" val="1574562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E0E15A-FF1B-4458-A03E-D29372AD47E9}"/>
              </a:ext>
            </a:extLst>
          </p:cNvPr>
          <p:cNvSpPr>
            <a:spLocks noGrp="1"/>
          </p:cNvSpPr>
          <p:nvPr>
            <p:ph idx="1"/>
            <p:custDataLst>
              <p:tags r:id="rId1"/>
            </p:custDataLst>
          </p:nvPr>
        </p:nvSpPr>
        <p:spPr>
          <a:xfrm>
            <a:off x="79899" y="2037468"/>
            <a:ext cx="8984202" cy="4318883"/>
          </a:xfrm>
        </p:spPr>
        <p:txBody>
          <a:bodyPr>
            <a:normAutofit/>
          </a:bodyPr>
          <a:lstStyle/>
          <a:p>
            <a:pPr algn="l"/>
            <a:r>
              <a:rPr lang="fr-FR" sz="1700" dirty="0"/>
              <a:t>Rapport du conseil général de l’environnement et du développement durable de Mai 2021 (suite à l’accident de BEYROUTH).</a:t>
            </a:r>
          </a:p>
          <a:p>
            <a:pPr marL="285750" indent="-285750" algn="l">
              <a:buFont typeface="Wingdings" panose="05000000000000000000" pitchFamily="2" charset="2"/>
              <a:buChar char="à"/>
            </a:pPr>
            <a:r>
              <a:rPr lang="fr-FR" sz="1700" dirty="0">
                <a:sym typeface="Wingdings" panose="05000000000000000000" pitchFamily="2" charset="2"/>
              </a:rPr>
              <a:t>Recommandation n°3 : </a:t>
            </a:r>
            <a:r>
              <a:rPr lang="fr-FR" sz="1700" b="0" i="0" u="none" strike="noStrike" baseline="0" dirty="0"/>
              <a:t>Afin de traiter les sujets non couverts par l’ADN (accord européen sur le transport des matières dangereuses par voie de navigation intérieure), la mission recommande que la DGPR élabore un règlement de transport et de manutention des matières dangereuses transportées par voie fluviale, pendant du Règlement pour le transport et la manutention des matières dangereuses dans les ports maritimes (RPM) existant pour les ports maritimes, qui prévoie une déclinaison locale dans les Règlements particuliers de police de la navigation intérieure (RPPNI).</a:t>
            </a:r>
          </a:p>
          <a:p>
            <a:pPr marL="285750" indent="-285750" algn="l">
              <a:buFont typeface="Wingdings" panose="05000000000000000000" pitchFamily="2" charset="2"/>
              <a:buChar char="à"/>
            </a:pPr>
            <a:endParaRPr lang="fr-FR" sz="1700" dirty="0"/>
          </a:p>
          <a:p>
            <a:pPr marL="285750" indent="-285750" algn="l">
              <a:buFont typeface="Wingdings" panose="05000000000000000000" pitchFamily="2" charset="2"/>
              <a:buChar char="à"/>
            </a:pPr>
            <a:r>
              <a:rPr lang="fr-FR" sz="1700" dirty="0"/>
              <a:t>Rédaction d’une modification du paragraphe 2 de l’annexe III de l’arrêté TMD concernant les lieux de chargement / déchargement et de transbordement (LCDT) et d’une nouvelle Annexe.</a:t>
            </a:r>
          </a:p>
          <a:p>
            <a:pPr algn="l"/>
            <a:endParaRPr lang="fr-FR" dirty="0"/>
          </a:p>
        </p:txBody>
      </p:sp>
      <p:sp>
        <p:nvSpPr>
          <p:cNvPr id="3" name="Espace réservé du pied de page 2">
            <a:extLst>
              <a:ext uri="{FF2B5EF4-FFF2-40B4-BE49-F238E27FC236}">
                <a16:creationId xmlns:a16="http://schemas.microsoft.com/office/drawing/2014/main" id="{2F92CB3D-7604-EA96-E6F6-CB28C9F55E55}"/>
              </a:ext>
            </a:extLst>
          </p:cNvPr>
          <p:cNvSpPr>
            <a:spLocks noGrp="1"/>
          </p:cNvSpPr>
          <p:nvPr>
            <p:ph type="ftr" sz="quarter" idx="11"/>
            <p:custDataLst>
              <p:tags r:id="rId2"/>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E229441E-3245-041F-BFDB-164C802FC887}"/>
              </a:ext>
            </a:extLst>
          </p:cNvPr>
          <p:cNvSpPr>
            <a:spLocks noGrp="1"/>
          </p:cNvSpPr>
          <p:nvPr>
            <p:ph type="sldNum" sz="quarter" idx="12"/>
            <p:custDataLst>
              <p:tags r:id="rId3"/>
            </p:custDataLst>
          </p:nvPr>
        </p:nvSpPr>
        <p:spPr/>
        <p:txBody>
          <a:bodyPr/>
          <a:lstStyle/>
          <a:p>
            <a:fld id="{FA8FD78D-6358-4363-AF3E-49FF409A6F1D}" type="slidenum">
              <a:rPr lang="fr-FR" smtClean="0"/>
              <a:t>14</a:t>
            </a:fld>
            <a:endParaRPr lang="fr-FR" dirty="0"/>
          </a:p>
        </p:txBody>
      </p:sp>
    </p:spTree>
    <p:extLst>
      <p:ext uri="{BB962C8B-B14F-4D97-AF65-F5344CB8AC3E}">
        <p14:creationId xmlns:p14="http://schemas.microsoft.com/office/powerpoint/2010/main" val="250210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00AF619-9C10-C547-95D8-1EB09531A4FC}"/>
              </a:ext>
            </a:extLst>
          </p:cNvPr>
          <p:cNvSpPr>
            <a:spLocks noGrp="1"/>
          </p:cNvSpPr>
          <p:nvPr>
            <p:ph idx="1"/>
            <p:custDataLst>
              <p:tags r:id="rId1"/>
            </p:custDataLst>
          </p:nvPr>
        </p:nvSpPr>
        <p:spPr>
          <a:xfrm>
            <a:off x="85649" y="2003159"/>
            <a:ext cx="9058351" cy="4718317"/>
          </a:xfrm>
        </p:spPr>
        <p:txBody>
          <a:bodyPr>
            <a:normAutofit/>
          </a:bodyPr>
          <a:lstStyle/>
          <a:p>
            <a:r>
              <a:rPr lang="fr-FR" sz="1900" dirty="0"/>
              <a:t>Annexe de l’arrêté TMD :</a:t>
            </a:r>
          </a:p>
          <a:p>
            <a:pPr marL="571500" indent="-571500" algn="l">
              <a:buFontTx/>
              <a:buChar char="-"/>
            </a:pPr>
            <a:r>
              <a:rPr lang="fr-FR" sz="1900" dirty="0"/>
              <a:t>Définition des lieux autorisés pour le LCDT par le Préfet.</a:t>
            </a:r>
          </a:p>
          <a:p>
            <a:pPr marL="571500" indent="-571500" algn="l">
              <a:buFontTx/>
              <a:buChar char="-"/>
            </a:pPr>
            <a:r>
              <a:rPr lang="fr-FR" sz="1900" dirty="0"/>
              <a:t>Règles de sûreté applicable à ces zones</a:t>
            </a:r>
          </a:p>
          <a:p>
            <a:pPr marL="571500" indent="-571500" algn="l">
              <a:buFontTx/>
              <a:buChar char="-"/>
            </a:pPr>
            <a:r>
              <a:rPr lang="fr-FR" sz="1900" dirty="0"/>
              <a:t>Rôle d’un « expert » pour réaliser des contrôles sous l’autorité du préfet.</a:t>
            </a:r>
          </a:p>
          <a:p>
            <a:pPr marL="571500" indent="-571500" algn="l">
              <a:buFontTx/>
              <a:buChar char="-"/>
            </a:pPr>
            <a:r>
              <a:rPr lang="fr-FR" sz="1900" dirty="0"/>
              <a:t>Obligation d’information à l’approche d’un LCDT.</a:t>
            </a:r>
          </a:p>
          <a:p>
            <a:pPr marL="571500" indent="-571500" algn="l">
              <a:buFontTx/>
              <a:buChar char="-"/>
            </a:pPr>
            <a:r>
              <a:rPr lang="fr-FR" sz="1900" dirty="0"/>
              <a:t>Règles pour l’avitaillement </a:t>
            </a:r>
          </a:p>
          <a:p>
            <a:pPr marL="571500" indent="-571500" algn="l">
              <a:buFontTx/>
              <a:buChar char="-"/>
            </a:pPr>
            <a:r>
              <a:rPr lang="fr-FR" sz="1900" dirty="0"/>
              <a:t>Dispositions relatives à la prévention et à la lutte contre la pollution, les sinistres et les accidents dus aux MD</a:t>
            </a:r>
          </a:p>
          <a:p>
            <a:pPr marL="571500" indent="-571500" algn="l">
              <a:buFontTx/>
              <a:buChar char="-"/>
            </a:pPr>
            <a:r>
              <a:rPr lang="fr-FR" sz="1900" dirty="0"/>
              <a:t>Gardiennage</a:t>
            </a:r>
          </a:p>
          <a:p>
            <a:pPr marL="571500" indent="-571500" algn="l">
              <a:buFontTx/>
              <a:buChar char="-"/>
            </a:pPr>
            <a:r>
              <a:rPr lang="fr-FR" sz="1900" dirty="0"/>
              <a:t>Règles applicables aux classes de danger</a:t>
            </a:r>
          </a:p>
          <a:p>
            <a:pPr algn="l"/>
            <a:endParaRPr lang="fr-FR" dirty="0"/>
          </a:p>
        </p:txBody>
      </p:sp>
      <p:sp>
        <p:nvSpPr>
          <p:cNvPr id="3" name="Espace réservé du pied de page 2">
            <a:extLst>
              <a:ext uri="{FF2B5EF4-FFF2-40B4-BE49-F238E27FC236}">
                <a16:creationId xmlns:a16="http://schemas.microsoft.com/office/drawing/2014/main" id="{92075EE5-1648-80DA-994F-E54789479921}"/>
              </a:ext>
            </a:extLst>
          </p:cNvPr>
          <p:cNvSpPr>
            <a:spLocks noGrp="1"/>
          </p:cNvSpPr>
          <p:nvPr>
            <p:ph type="ftr" sz="quarter" idx="11"/>
            <p:custDataLst>
              <p:tags r:id="rId2"/>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C14F3844-7849-F4AA-5AF1-5F6AB166850C}"/>
              </a:ext>
            </a:extLst>
          </p:cNvPr>
          <p:cNvSpPr>
            <a:spLocks noGrp="1"/>
          </p:cNvSpPr>
          <p:nvPr>
            <p:ph type="sldNum" sz="quarter" idx="12"/>
            <p:custDataLst>
              <p:tags r:id="rId3"/>
            </p:custDataLst>
          </p:nvPr>
        </p:nvSpPr>
        <p:spPr/>
        <p:txBody>
          <a:bodyPr/>
          <a:lstStyle/>
          <a:p>
            <a:fld id="{FA8FD78D-6358-4363-AF3E-49FF409A6F1D}" type="slidenum">
              <a:rPr lang="fr-FR" smtClean="0"/>
              <a:t>15</a:t>
            </a:fld>
            <a:endParaRPr lang="fr-FR" dirty="0"/>
          </a:p>
        </p:txBody>
      </p:sp>
    </p:spTree>
    <p:extLst>
      <p:ext uri="{BB962C8B-B14F-4D97-AF65-F5344CB8AC3E}">
        <p14:creationId xmlns:p14="http://schemas.microsoft.com/office/powerpoint/2010/main" val="385614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2C7693-3B7A-5FF8-DFC7-F238E70330D5}"/>
              </a:ext>
            </a:extLst>
          </p:cNvPr>
          <p:cNvSpPr>
            <a:spLocks noGrp="1"/>
          </p:cNvSpPr>
          <p:nvPr>
            <p:ph idx="1"/>
            <p:custDataLst>
              <p:tags r:id="rId1"/>
            </p:custDataLst>
          </p:nvPr>
        </p:nvSpPr>
        <p:spPr>
          <a:xfrm>
            <a:off x="1154098" y="2485748"/>
            <a:ext cx="7103799" cy="3311371"/>
          </a:xfrm>
        </p:spPr>
        <p:txBody>
          <a:bodyPr>
            <a:normAutofit/>
          </a:bodyPr>
          <a:lstStyle/>
          <a:p>
            <a:r>
              <a:rPr lang="fr-FR" dirty="0"/>
              <a:t>CBTA</a:t>
            </a:r>
          </a:p>
        </p:txBody>
      </p:sp>
      <p:sp>
        <p:nvSpPr>
          <p:cNvPr id="3" name="Espace réservé du pied de page 2">
            <a:extLst>
              <a:ext uri="{FF2B5EF4-FFF2-40B4-BE49-F238E27FC236}">
                <a16:creationId xmlns:a16="http://schemas.microsoft.com/office/drawing/2014/main" id="{94F76E0F-0E09-F13C-B538-3FE51883CA15}"/>
              </a:ext>
            </a:extLst>
          </p:cNvPr>
          <p:cNvSpPr>
            <a:spLocks noGrp="1"/>
          </p:cNvSpPr>
          <p:nvPr>
            <p:ph type="ftr" sz="quarter" idx="11"/>
            <p:custDataLst>
              <p:tags r:id="rId2"/>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2CA93CD6-3E2C-2AC4-426A-98DD9FE13DB1}"/>
              </a:ext>
            </a:extLst>
          </p:cNvPr>
          <p:cNvSpPr>
            <a:spLocks noGrp="1"/>
          </p:cNvSpPr>
          <p:nvPr>
            <p:ph type="sldNum" sz="quarter" idx="12"/>
            <p:custDataLst>
              <p:tags r:id="rId3"/>
            </p:custDataLst>
          </p:nvPr>
        </p:nvSpPr>
        <p:spPr/>
        <p:txBody>
          <a:bodyPr/>
          <a:lstStyle/>
          <a:p>
            <a:fld id="{FA8FD78D-6358-4363-AF3E-49FF409A6F1D}" type="slidenum">
              <a:rPr lang="fr-FR" smtClean="0"/>
              <a:t>16</a:t>
            </a:fld>
            <a:endParaRPr lang="fr-FR" dirty="0"/>
          </a:p>
        </p:txBody>
      </p:sp>
    </p:spTree>
    <p:extLst>
      <p:ext uri="{BB962C8B-B14F-4D97-AF65-F5344CB8AC3E}">
        <p14:creationId xmlns:p14="http://schemas.microsoft.com/office/powerpoint/2010/main" val="101699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2C7693-3B7A-5FF8-DFC7-F238E70330D5}"/>
              </a:ext>
            </a:extLst>
          </p:cNvPr>
          <p:cNvSpPr>
            <a:spLocks noGrp="1"/>
          </p:cNvSpPr>
          <p:nvPr>
            <p:ph idx="1"/>
            <p:custDataLst>
              <p:tags r:id="rId1"/>
            </p:custDataLst>
          </p:nvPr>
        </p:nvSpPr>
        <p:spPr>
          <a:xfrm>
            <a:off x="1154098" y="2485748"/>
            <a:ext cx="7103799" cy="3311371"/>
          </a:xfrm>
        </p:spPr>
        <p:txBody>
          <a:bodyPr>
            <a:normAutofit/>
          </a:bodyPr>
          <a:lstStyle/>
          <a:p>
            <a:r>
              <a:rPr lang="fr-FR" dirty="0"/>
              <a:t>CHANGEMENTS PRINCIPAUX ADR 2023</a:t>
            </a:r>
          </a:p>
        </p:txBody>
      </p:sp>
      <p:sp>
        <p:nvSpPr>
          <p:cNvPr id="3" name="Espace réservé du pied de page 2">
            <a:extLst>
              <a:ext uri="{FF2B5EF4-FFF2-40B4-BE49-F238E27FC236}">
                <a16:creationId xmlns:a16="http://schemas.microsoft.com/office/drawing/2014/main" id="{94F76E0F-0E09-F13C-B538-3FE51883CA15}"/>
              </a:ext>
            </a:extLst>
          </p:cNvPr>
          <p:cNvSpPr>
            <a:spLocks noGrp="1"/>
          </p:cNvSpPr>
          <p:nvPr>
            <p:ph type="ftr" sz="quarter" idx="11"/>
            <p:custDataLst>
              <p:tags r:id="rId2"/>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2CA93CD6-3E2C-2AC4-426A-98DD9FE13DB1}"/>
              </a:ext>
            </a:extLst>
          </p:cNvPr>
          <p:cNvSpPr>
            <a:spLocks noGrp="1"/>
          </p:cNvSpPr>
          <p:nvPr>
            <p:ph type="sldNum" sz="quarter" idx="12"/>
            <p:custDataLst>
              <p:tags r:id="rId3"/>
            </p:custDataLst>
          </p:nvPr>
        </p:nvSpPr>
        <p:spPr/>
        <p:txBody>
          <a:bodyPr/>
          <a:lstStyle/>
          <a:p>
            <a:fld id="{FA8FD78D-6358-4363-AF3E-49FF409A6F1D}" type="slidenum">
              <a:rPr lang="fr-FR" smtClean="0"/>
              <a:t>2</a:t>
            </a:fld>
            <a:endParaRPr lang="fr-FR" dirty="0"/>
          </a:p>
        </p:txBody>
      </p:sp>
    </p:spTree>
    <p:extLst>
      <p:ext uri="{BB962C8B-B14F-4D97-AF65-F5344CB8AC3E}">
        <p14:creationId xmlns:p14="http://schemas.microsoft.com/office/powerpoint/2010/main" val="236439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269326A-BEFF-B51F-DAF8-BAC411F3D31E}"/>
              </a:ext>
            </a:extLst>
          </p:cNvPr>
          <p:cNvSpPr>
            <a:spLocks noGrp="1"/>
          </p:cNvSpPr>
          <p:nvPr>
            <p:ph type="ftr" sz="quarter" idx="11"/>
            <p:custDataLst>
              <p:tags r:id="rId1"/>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307EDF3D-555A-5237-090B-B64A67913AFF}"/>
              </a:ext>
            </a:extLst>
          </p:cNvPr>
          <p:cNvSpPr>
            <a:spLocks noGrp="1"/>
          </p:cNvSpPr>
          <p:nvPr>
            <p:ph type="sldNum" sz="quarter" idx="12"/>
            <p:custDataLst>
              <p:tags r:id="rId2"/>
            </p:custDataLst>
          </p:nvPr>
        </p:nvSpPr>
        <p:spPr/>
        <p:txBody>
          <a:bodyPr/>
          <a:lstStyle/>
          <a:p>
            <a:fld id="{FA8FD78D-6358-4363-AF3E-49FF409A6F1D}" type="slidenum">
              <a:rPr lang="fr-FR" smtClean="0"/>
              <a:t>3</a:t>
            </a:fld>
            <a:endParaRPr lang="fr-FR" dirty="0"/>
          </a:p>
        </p:txBody>
      </p:sp>
      <p:sp>
        <p:nvSpPr>
          <p:cNvPr id="5" name="Espace réservé du texte 1">
            <a:extLst>
              <a:ext uri="{FF2B5EF4-FFF2-40B4-BE49-F238E27FC236}">
                <a16:creationId xmlns:a16="http://schemas.microsoft.com/office/drawing/2014/main" id="{71A39EA3-C655-E2C5-51E0-A449594F5646}"/>
              </a:ext>
            </a:extLst>
          </p:cNvPr>
          <p:cNvSpPr txBox="1">
            <a:spLocks/>
          </p:cNvSpPr>
          <p:nvPr>
            <p:custDataLst>
              <p:tags r:id="rId3"/>
            </p:custDataLst>
          </p:nvPr>
        </p:nvSpPr>
        <p:spPr>
          <a:xfrm>
            <a:off x="278292" y="1643637"/>
            <a:ext cx="9144000" cy="50413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b="1" dirty="0"/>
              <a:t>Récipients à pression rechargeables autorisés par le Département des transports des États-Unis </a:t>
            </a:r>
          </a:p>
          <a:p>
            <a:pPr marL="0" indent="0">
              <a:buNone/>
            </a:pPr>
            <a:r>
              <a:rPr lang="fr-FR" sz="1600" b="1" dirty="0"/>
              <a:t>d’Amérique (§1.1.4.7)</a:t>
            </a:r>
          </a:p>
          <a:p>
            <a:pPr marL="0" indent="0">
              <a:buFont typeface="Arial" panose="020B0604020202020204" pitchFamily="34" charset="0"/>
              <a:buNone/>
            </a:pPr>
            <a:r>
              <a:rPr lang="fr-FR" sz="1600" dirty="0"/>
              <a:t>Transposition de l’accord Multilatéral M318 (valide jusqu’en juin 2023).</a:t>
            </a:r>
          </a:p>
          <a:p>
            <a:pPr marL="0" indent="0">
              <a:buFont typeface="Arial" panose="020B0604020202020204" pitchFamily="34" charset="0"/>
              <a:buNone/>
            </a:pPr>
            <a:r>
              <a:rPr lang="fr-FR" sz="1600" dirty="0"/>
              <a:t>Transport autorisé jusqu’aux utilisateurs finaux. </a:t>
            </a:r>
          </a:p>
          <a:p>
            <a:pPr marL="0" indent="0">
              <a:buFont typeface="Arial" panose="020B0604020202020204" pitchFamily="34" charset="0"/>
              <a:buNone/>
            </a:pPr>
            <a:r>
              <a:rPr lang="fr-FR" sz="1600" dirty="0"/>
              <a:t>Remplissage </a:t>
            </a:r>
            <a:r>
              <a:rPr lang="fr-FR" sz="1600" u="sng" dirty="0"/>
              <a:t>autorisé</a:t>
            </a:r>
            <a:r>
              <a:rPr lang="fr-FR" sz="1600" dirty="0"/>
              <a:t> sous certaines conditions :</a:t>
            </a:r>
          </a:p>
          <a:p>
            <a:r>
              <a:rPr lang="fr-FR" sz="1600" dirty="0"/>
              <a:t>uniquement pour l’exportation vers des pays non signataires à l’ADR/RID </a:t>
            </a:r>
          </a:p>
          <a:p>
            <a:r>
              <a:rPr lang="fr-FR" sz="1600" dirty="0"/>
              <a:t>remplissage conforme aux prescriptions du CFR49</a:t>
            </a:r>
          </a:p>
          <a:p>
            <a:r>
              <a:rPr lang="fr-FR" sz="1600" dirty="0"/>
              <a:t>marquage &amp; étiquetage conforme au §5.2 de l’ADR/RID</a:t>
            </a:r>
          </a:p>
          <a:p>
            <a:r>
              <a:rPr lang="fr-FR" sz="1600" dirty="0"/>
              <a:t>les récipients ne doivent être défectueux (4.1.6.12 et 4.1.6.13)</a:t>
            </a:r>
          </a:p>
          <a:p>
            <a:pPr marL="0" indent="0">
              <a:buFont typeface="Arial" panose="020B0604020202020204" pitchFamily="34" charset="0"/>
              <a:buNone/>
            </a:pPr>
            <a:r>
              <a:rPr lang="fr-FR" sz="1600" dirty="0"/>
              <a:t>Remplissage </a:t>
            </a:r>
            <a:r>
              <a:rPr lang="fr-FR" sz="1600" u="sng" dirty="0"/>
              <a:t>interdit</a:t>
            </a:r>
            <a:r>
              <a:rPr lang="fr-FR" sz="1600" dirty="0"/>
              <a:t> après la date limite du contrôle périodique mais transport autorisé (pour contrôle y </a:t>
            </a:r>
          </a:p>
          <a:p>
            <a:pPr marL="0" indent="0">
              <a:buFont typeface="Arial" panose="020B0604020202020204" pitchFamily="34" charset="0"/>
              <a:buNone/>
            </a:pPr>
            <a:r>
              <a:rPr lang="fr-FR" sz="1600" dirty="0"/>
              <a:t>compris les transports intermédiaires).</a:t>
            </a:r>
          </a:p>
          <a:p>
            <a:pPr marL="0" indent="0">
              <a:buFont typeface="Arial" panose="020B0604020202020204" pitchFamily="34" charset="0"/>
              <a:buNone/>
            </a:pPr>
            <a:endParaRPr lang="fr-FR" sz="1600" dirty="0"/>
          </a:p>
          <a:p>
            <a:pPr marL="0" indent="0">
              <a:buFont typeface="Arial" panose="020B0604020202020204" pitchFamily="34" charset="0"/>
              <a:buNone/>
            </a:pPr>
            <a:r>
              <a:rPr lang="fr-FR" sz="1600" dirty="0"/>
              <a:t>Mention dans le document de transport :</a:t>
            </a:r>
          </a:p>
          <a:p>
            <a:pPr marL="0" indent="0" eaLnBrk="0" hangingPunct="0">
              <a:buFont typeface="Arial" panose="020B0604020202020204" pitchFamily="34" charset="0"/>
              <a:buNone/>
            </a:pPr>
            <a:r>
              <a:rPr lang="fr-FR" sz="1600" b="1" dirty="0"/>
              <a:t>TRANSPORT CONFORMÉMENT AU 1.1.4.7.1 ou TRANSPORT CONFORMÉMENT AU 1.1.4.7.2</a:t>
            </a:r>
            <a:r>
              <a:rPr lang="fr-FR" sz="1600" dirty="0"/>
              <a:t> </a:t>
            </a:r>
            <a:endParaRPr lang="en-US" sz="1600" dirty="0"/>
          </a:p>
        </p:txBody>
      </p:sp>
    </p:spTree>
    <p:extLst>
      <p:ext uri="{BB962C8B-B14F-4D97-AF65-F5344CB8AC3E}">
        <p14:creationId xmlns:p14="http://schemas.microsoft.com/office/powerpoint/2010/main" val="217865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BF2D2DF-7A6F-BF6F-D2C1-3F44EBBAC0BE}"/>
              </a:ext>
            </a:extLst>
          </p:cNvPr>
          <p:cNvSpPr>
            <a:spLocks noGrp="1"/>
          </p:cNvSpPr>
          <p:nvPr>
            <p:ph type="ftr" sz="quarter" idx="11"/>
            <p:custDataLst>
              <p:tags r:id="rId1"/>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0C6EDFAE-712C-1978-EF3E-306384CB2014}"/>
              </a:ext>
            </a:extLst>
          </p:cNvPr>
          <p:cNvSpPr>
            <a:spLocks noGrp="1"/>
          </p:cNvSpPr>
          <p:nvPr>
            <p:ph type="sldNum" sz="quarter" idx="12"/>
            <p:custDataLst>
              <p:tags r:id="rId2"/>
            </p:custDataLst>
          </p:nvPr>
        </p:nvSpPr>
        <p:spPr/>
        <p:txBody>
          <a:bodyPr/>
          <a:lstStyle/>
          <a:p>
            <a:fld id="{FA8FD78D-6358-4363-AF3E-49FF409A6F1D}" type="slidenum">
              <a:rPr lang="fr-FR" smtClean="0"/>
              <a:t>4</a:t>
            </a:fld>
            <a:endParaRPr lang="fr-FR" dirty="0"/>
          </a:p>
        </p:txBody>
      </p:sp>
      <p:sp>
        <p:nvSpPr>
          <p:cNvPr id="5" name="Espace réservé du texte 1">
            <a:extLst>
              <a:ext uri="{FF2B5EF4-FFF2-40B4-BE49-F238E27FC236}">
                <a16:creationId xmlns:a16="http://schemas.microsoft.com/office/drawing/2014/main" id="{441591C9-E0CE-614D-5B7F-561C1217BDB5}"/>
              </a:ext>
            </a:extLst>
          </p:cNvPr>
          <p:cNvSpPr txBox="1">
            <a:spLocks/>
          </p:cNvSpPr>
          <p:nvPr>
            <p:custDataLst>
              <p:tags r:id="rId3"/>
            </p:custDataLst>
          </p:nvPr>
        </p:nvSpPr>
        <p:spPr>
          <a:xfrm>
            <a:off x="0" y="1591734"/>
            <a:ext cx="9144000" cy="44717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Partie 3 – Liste des MD.</a:t>
            </a:r>
          </a:p>
          <a:p>
            <a:pPr marL="0" indent="0">
              <a:buNone/>
            </a:pPr>
            <a:r>
              <a:rPr lang="fr-FR" sz="1600" dirty="0"/>
              <a:t>DS 676 ajouté pour plusieurs numéro ONU de gaz : </a:t>
            </a:r>
          </a:p>
          <a:p>
            <a:pPr marL="0" indent="0">
              <a:buNone/>
            </a:pPr>
            <a:r>
              <a:rPr lang="fr-FR" sz="1600" dirty="0"/>
              <a:t>« </a:t>
            </a:r>
            <a:r>
              <a:rPr lang="fr-FR" sz="1600" i="1" dirty="0"/>
              <a:t>Pour le transport de colis contenant des matières qui polymérisent, il n’est pas nécessaire d’appliquer les prescriptions de la disposition spéciale 386 conjointement avec celles des 7.1.7.3, 7.1.7.4, 5.4.1.1.15 et 5.4.1.2.3.1, lorsque ces matières sont transportées en vue de leur élimination ou de leur recyclage, sous certaines conditions. »</a:t>
            </a:r>
            <a:endParaRPr lang="fr-FR" sz="1600" dirty="0"/>
          </a:p>
          <a:p>
            <a:pPr marL="0" indent="0">
              <a:buNone/>
            </a:pPr>
            <a:endParaRPr lang="fr-FR" sz="1600" dirty="0"/>
          </a:p>
          <a:p>
            <a:pPr marL="0" indent="0">
              <a:lnSpc>
                <a:spcPct val="100000"/>
              </a:lnSpc>
              <a:spcBef>
                <a:spcPts val="0"/>
              </a:spcBef>
              <a:buNone/>
            </a:pPr>
            <a:r>
              <a:rPr lang="fr-FR" sz="1600" dirty="0"/>
              <a:t>Suppression 	: N°ONU 1169 EXTRAITS AROMATIQUES LIQUIDES </a:t>
            </a:r>
          </a:p>
          <a:p>
            <a:pPr marL="0" indent="0">
              <a:lnSpc>
                <a:spcPct val="100000"/>
              </a:lnSpc>
              <a:spcBef>
                <a:spcPts val="0"/>
              </a:spcBef>
              <a:buNone/>
            </a:pPr>
            <a:r>
              <a:rPr lang="fr-FR" sz="1600" dirty="0">
                <a:sym typeface="Wingdings" panose="05000000000000000000" pitchFamily="2" charset="2"/>
              </a:rPr>
              <a:t>Modification 	: N°ONU 1197 EXTRAITS LIQUIDES </a:t>
            </a:r>
            <a:r>
              <a:rPr lang="fr-FR" sz="1600" i="1" dirty="0">
                <a:sym typeface="Wingdings" panose="05000000000000000000" pitchFamily="2" charset="2"/>
              </a:rPr>
              <a:t>pour la saveur ou l'arome</a:t>
            </a:r>
          </a:p>
          <a:p>
            <a:pPr marL="0" indent="0">
              <a:buNone/>
            </a:pPr>
            <a:endParaRPr lang="fr-FR" sz="1600" dirty="0">
              <a:sym typeface="Wingdings" panose="05000000000000000000" pitchFamily="2" charset="2"/>
            </a:endParaRPr>
          </a:p>
          <a:p>
            <a:pPr marL="0" indent="0">
              <a:buNone/>
            </a:pPr>
            <a:r>
              <a:rPr lang="fr-FR" sz="1600" dirty="0">
                <a:sym typeface="Wingdings" panose="05000000000000000000" pitchFamily="2" charset="2"/>
              </a:rPr>
              <a:t>Modification du nom et de la description du UN 1345 </a:t>
            </a:r>
            <a:r>
              <a:rPr lang="fr-FR" sz="1600" b="0" dirty="0">
                <a:effectLst/>
              </a:rPr>
              <a:t>DÉCHETS DE CAOUTCHOUC ou CHUTES DE CAOUTCHOUC, sous forme de poudre ou de grains, </a:t>
            </a:r>
            <a:r>
              <a:rPr lang="fr-FR" sz="1600" b="0" u="sng" dirty="0">
                <a:effectLst/>
              </a:rPr>
              <a:t>dont l’indice granulométrique ne dépasse pas 840 microns et avec une teneur en caoutchouc supérieure à 45 %.</a:t>
            </a:r>
            <a:r>
              <a:rPr lang="fr-FR" sz="1600" b="0" dirty="0">
                <a:effectLst/>
              </a:rPr>
              <a:t> </a:t>
            </a:r>
          </a:p>
          <a:p>
            <a:pPr marL="0" indent="0">
              <a:buNone/>
            </a:pPr>
            <a:endParaRPr lang="fr-FR" sz="1600" dirty="0"/>
          </a:p>
          <a:p>
            <a:pPr marL="0" indent="0">
              <a:buNone/>
            </a:pPr>
            <a:r>
              <a:rPr lang="fr-FR" sz="1600" dirty="0"/>
              <a:t>Ajout 		: N°ONU 3550 POUDRE DE DIHYDROXYDE DE COBALT ayant une teneur en particules 		respirables supérieure ou égale à 10 %</a:t>
            </a:r>
          </a:p>
        </p:txBody>
      </p:sp>
    </p:spTree>
    <p:extLst>
      <p:ext uri="{BB962C8B-B14F-4D97-AF65-F5344CB8AC3E}">
        <p14:creationId xmlns:p14="http://schemas.microsoft.com/office/powerpoint/2010/main" val="298676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7B4E62E-7F16-48B4-0493-C0E8916839C3}"/>
              </a:ext>
            </a:extLst>
          </p:cNvPr>
          <p:cNvSpPr>
            <a:spLocks noGrp="1"/>
          </p:cNvSpPr>
          <p:nvPr>
            <p:ph type="ftr" sz="quarter" idx="11"/>
            <p:custDataLst>
              <p:tags r:id="rId1"/>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D9864B86-57EC-E72D-F0AA-50D062B43AE3}"/>
              </a:ext>
            </a:extLst>
          </p:cNvPr>
          <p:cNvSpPr>
            <a:spLocks noGrp="1"/>
          </p:cNvSpPr>
          <p:nvPr>
            <p:ph type="sldNum" sz="quarter" idx="12"/>
            <p:custDataLst>
              <p:tags r:id="rId2"/>
            </p:custDataLst>
          </p:nvPr>
        </p:nvSpPr>
        <p:spPr/>
        <p:txBody>
          <a:bodyPr/>
          <a:lstStyle/>
          <a:p>
            <a:fld id="{FA8FD78D-6358-4363-AF3E-49FF409A6F1D}" type="slidenum">
              <a:rPr lang="fr-FR" smtClean="0"/>
              <a:t>5</a:t>
            </a:fld>
            <a:endParaRPr lang="fr-FR" dirty="0"/>
          </a:p>
        </p:txBody>
      </p:sp>
      <p:sp>
        <p:nvSpPr>
          <p:cNvPr id="5" name="Espace réservé du texte 1">
            <a:extLst>
              <a:ext uri="{FF2B5EF4-FFF2-40B4-BE49-F238E27FC236}">
                <a16:creationId xmlns:a16="http://schemas.microsoft.com/office/drawing/2014/main" id="{589D3603-D29B-962B-6444-A5E48BFFC6A8}"/>
              </a:ext>
            </a:extLst>
          </p:cNvPr>
          <p:cNvSpPr txBox="1">
            <a:spLocks/>
          </p:cNvSpPr>
          <p:nvPr>
            <p:custDataLst>
              <p:tags r:id="rId3"/>
            </p:custDataLst>
          </p:nvPr>
        </p:nvSpPr>
        <p:spPr>
          <a:xfrm>
            <a:off x="0" y="1652870"/>
            <a:ext cx="9028590" cy="5449788"/>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t>Partie 4 – UTILISATION EMBALLAGES / CITERNES</a:t>
            </a:r>
          </a:p>
          <a:p>
            <a:pPr marL="0" indent="0">
              <a:spcBef>
                <a:spcPts val="0"/>
              </a:spcBef>
              <a:buNone/>
            </a:pPr>
            <a:endParaRPr lang="fr-FR" sz="1400" b="1" dirty="0"/>
          </a:p>
          <a:p>
            <a:pPr marL="0" indent="0">
              <a:spcBef>
                <a:spcPts val="0"/>
              </a:spcBef>
              <a:buNone/>
            </a:pPr>
            <a:r>
              <a:rPr lang="fr-FR" sz="1400" b="1" dirty="0"/>
              <a:t>4.1 Dispositions générales des emballages</a:t>
            </a:r>
            <a:r>
              <a:rPr lang="fr-FR" sz="1400" dirty="0"/>
              <a:t> </a:t>
            </a:r>
          </a:p>
          <a:p>
            <a:pPr marL="0" indent="0">
              <a:spcBef>
                <a:spcPts val="0"/>
              </a:spcBef>
              <a:buNone/>
            </a:pPr>
            <a:r>
              <a:rPr lang="fr-FR" sz="1400" b="1" dirty="0"/>
              <a:t>4.1.1.15</a:t>
            </a:r>
            <a:r>
              <a:rPr lang="fr-FR" sz="1400" dirty="0"/>
              <a:t> : Ajout d’un nota pour préciser sur les GRV composites que la limite de 5 ans s’applique à la date de fabrication du récipient intérieur.</a:t>
            </a:r>
          </a:p>
          <a:p>
            <a:pPr marL="0" indent="0">
              <a:spcBef>
                <a:spcPts val="0"/>
              </a:spcBef>
              <a:buNone/>
            </a:pPr>
            <a:endParaRPr lang="fr-FR" sz="1400" dirty="0"/>
          </a:p>
          <a:p>
            <a:pPr marL="0" indent="0">
              <a:spcBef>
                <a:spcPts val="0"/>
              </a:spcBef>
              <a:buNone/>
            </a:pPr>
            <a:r>
              <a:rPr lang="fr-FR" sz="1400" b="1" dirty="0"/>
              <a:t>4.1.3.3</a:t>
            </a:r>
            <a:r>
              <a:rPr lang="fr-FR" sz="1400" dirty="0"/>
              <a:t> (nouveau) : Si les emballages n’ont pas à satisfaire au 4.1.1.3 (renvoi vers le chapitre 6) alors ils ne sont pas non plus soumis aux limites de masse/volume sauf disposition contraire dans une instruction d’emballage ou disposition spéciale.</a:t>
            </a:r>
          </a:p>
          <a:p>
            <a:pPr marL="0" indent="0">
              <a:spcBef>
                <a:spcPts val="0"/>
              </a:spcBef>
              <a:buNone/>
            </a:pPr>
            <a:r>
              <a:rPr lang="fr-FR" sz="1400" dirty="0"/>
              <a:t>Ajout d’un nota sous P003/PP32, P004 3), P005, P006, P130/PP67, P144/PP77, P408 2), P801 2), P903, P905, P906 2)b), P907, P909 4) et P910 3)</a:t>
            </a:r>
          </a:p>
          <a:p>
            <a:pPr marL="0" indent="0">
              <a:spcBef>
                <a:spcPts val="0"/>
              </a:spcBef>
              <a:buNone/>
            </a:pPr>
            <a:r>
              <a:rPr lang="fr-FR" sz="1400" b="1" i="1" dirty="0"/>
              <a:t>NOTA :	</a:t>
            </a:r>
            <a:r>
              <a:rPr lang="fr-FR" sz="1400" i="1" dirty="0"/>
              <a:t>La masse nette des emballages autorisés peut dépasser 400 kg (voir 4.1.3.3).</a:t>
            </a:r>
          </a:p>
          <a:p>
            <a:pPr marL="0" indent="0">
              <a:spcBef>
                <a:spcPts val="0"/>
              </a:spcBef>
              <a:buNone/>
            </a:pPr>
            <a:endParaRPr lang="fr-FR" sz="1400" i="1" dirty="0"/>
          </a:p>
          <a:p>
            <a:pPr marL="0" indent="0">
              <a:spcBef>
                <a:spcPts val="0"/>
              </a:spcBef>
              <a:buNone/>
            </a:pPr>
            <a:endParaRPr lang="fr-FR" sz="1400" dirty="0"/>
          </a:p>
          <a:p>
            <a:pPr marL="0" indent="0">
              <a:spcBef>
                <a:spcPts val="0"/>
              </a:spcBef>
              <a:buNone/>
            </a:pPr>
            <a:r>
              <a:rPr lang="fr-FR" sz="1400" b="1" dirty="0"/>
              <a:t>IBC02/B15 (UN 2031</a:t>
            </a:r>
            <a:r>
              <a:rPr lang="fr-FR" sz="1400" dirty="0"/>
              <a:t>) : Modification pour que la limite à 2 ans s’applique au récipient intérieur en plastique pour les GRV composites.</a:t>
            </a:r>
          </a:p>
          <a:p>
            <a:pPr marL="0" indent="0">
              <a:spcBef>
                <a:spcPts val="0"/>
              </a:spcBef>
              <a:buNone/>
            </a:pPr>
            <a:endParaRPr lang="fr-FR" sz="1400" dirty="0"/>
          </a:p>
          <a:p>
            <a:pPr marL="0" indent="0">
              <a:spcBef>
                <a:spcPts val="0"/>
              </a:spcBef>
              <a:buNone/>
            </a:pPr>
            <a:r>
              <a:rPr lang="fr-FR" sz="1400" b="1" dirty="0"/>
              <a:t>4.1.6 Dispositions particulières d’emballage de la classe 2 </a:t>
            </a:r>
          </a:p>
          <a:p>
            <a:pPr marL="0" indent="0">
              <a:spcBef>
                <a:spcPts val="0"/>
              </a:spcBef>
              <a:buNone/>
            </a:pPr>
            <a:r>
              <a:rPr lang="fr-FR" sz="1400" dirty="0"/>
              <a:t>MAJ des normes </a:t>
            </a:r>
          </a:p>
          <a:p>
            <a:pPr marL="0" indent="0">
              <a:spcBef>
                <a:spcPts val="0"/>
              </a:spcBef>
              <a:buNone/>
            </a:pPr>
            <a:endParaRPr lang="fr-FR" sz="1800" dirty="0"/>
          </a:p>
        </p:txBody>
      </p:sp>
    </p:spTree>
    <p:extLst>
      <p:ext uri="{BB962C8B-B14F-4D97-AF65-F5344CB8AC3E}">
        <p14:creationId xmlns:p14="http://schemas.microsoft.com/office/powerpoint/2010/main" val="332429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2CAB591-20A2-B292-7E58-8A118DEF37D8}"/>
              </a:ext>
            </a:extLst>
          </p:cNvPr>
          <p:cNvSpPr>
            <a:spLocks noGrp="1"/>
          </p:cNvSpPr>
          <p:nvPr>
            <p:ph type="ftr" sz="quarter" idx="11"/>
            <p:custDataLst>
              <p:tags r:id="rId1"/>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BF3EC1E9-9B3A-FAB4-B351-DC4FE5D64D0F}"/>
              </a:ext>
            </a:extLst>
          </p:cNvPr>
          <p:cNvSpPr>
            <a:spLocks noGrp="1"/>
          </p:cNvSpPr>
          <p:nvPr>
            <p:ph type="sldNum" sz="quarter" idx="12"/>
            <p:custDataLst>
              <p:tags r:id="rId2"/>
            </p:custDataLst>
          </p:nvPr>
        </p:nvSpPr>
        <p:spPr/>
        <p:txBody>
          <a:bodyPr/>
          <a:lstStyle/>
          <a:p>
            <a:fld id="{FA8FD78D-6358-4363-AF3E-49FF409A6F1D}" type="slidenum">
              <a:rPr lang="fr-FR" smtClean="0"/>
              <a:t>6</a:t>
            </a:fld>
            <a:endParaRPr lang="fr-FR" dirty="0"/>
          </a:p>
        </p:txBody>
      </p:sp>
      <p:sp>
        <p:nvSpPr>
          <p:cNvPr id="5" name="Espace réservé du texte 1">
            <a:extLst>
              <a:ext uri="{FF2B5EF4-FFF2-40B4-BE49-F238E27FC236}">
                <a16:creationId xmlns:a16="http://schemas.microsoft.com/office/drawing/2014/main" id="{1A668C4E-1B7D-B030-3091-F9880529C2E8}"/>
              </a:ext>
            </a:extLst>
          </p:cNvPr>
          <p:cNvSpPr txBox="1">
            <a:spLocks/>
          </p:cNvSpPr>
          <p:nvPr>
            <p:custDataLst>
              <p:tags r:id="rId3"/>
            </p:custDataLst>
          </p:nvPr>
        </p:nvSpPr>
        <p:spPr>
          <a:xfrm>
            <a:off x="0" y="1626237"/>
            <a:ext cx="9028590" cy="5449788"/>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t>Partie 4 – UTILISATION EMBALLAGES / CITERNES</a:t>
            </a:r>
          </a:p>
          <a:p>
            <a:pPr marL="0" indent="0">
              <a:spcBef>
                <a:spcPts val="0"/>
              </a:spcBef>
              <a:buNone/>
            </a:pPr>
            <a:endParaRPr lang="fr-FR" sz="1400" b="1" dirty="0"/>
          </a:p>
          <a:p>
            <a:pPr marL="0" indent="0">
              <a:spcBef>
                <a:spcPts val="0"/>
              </a:spcBef>
              <a:buNone/>
            </a:pPr>
            <a:r>
              <a:rPr lang="fr-FR" sz="1400" b="1" dirty="0"/>
              <a:t>4.2 Dispositions générales des CITERNES MOBILES</a:t>
            </a:r>
            <a:endParaRPr lang="fr-FR" sz="1400" dirty="0"/>
          </a:p>
          <a:p>
            <a:pPr marL="0" indent="0">
              <a:spcBef>
                <a:spcPts val="0"/>
              </a:spcBef>
              <a:buNone/>
            </a:pPr>
            <a:r>
              <a:rPr lang="fr-FR" sz="1400" dirty="0"/>
              <a:t>Ajout du chapitre 6.9 (nouveau pour les citernes ‘UN’ en matière plastique renforcée de fibres - PRF) en plus du §6.7.</a:t>
            </a:r>
          </a:p>
          <a:p>
            <a:pPr marL="0" indent="0">
              <a:spcBef>
                <a:spcPts val="0"/>
              </a:spcBef>
              <a:buNone/>
            </a:pPr>
            <a:r>
              <a:rPr lang="fr-FR" sz="1400" dirty="0"/>
              <a:t>Modification des instructions T1 à T22 pour introduction des citernes en PRF.</a:t>
            </a:r>
          </a:p>
          <a:p>
            <a:pPr marL="0" indent="0">
              <a:spcBef>
                <a:spcPts val="0"/>
              </a:spcBef>
              <a:buNone/>
            </a:pPr>
            <a:endParaRPr lang="fr-FR" sz="1400" dirty="0"/>
          </a:p>
          <a:p>
            <a:pPr marL="0" indent="0">
              <a:spcBef>
                <a:spcPts val="0"/>
              </a:spcBef>
              <a:buNone/>
            </a:pPr>
            <a:r>
              <a:rPr lang="fr-FR" sz="1400" b="1" dirty="0"/>
              <a:t>4.3 Dispositions générales des CITERNES ADR/RID</a:t>
            </a:r>
          </a:p>
          <a:p>
            <a:pPr marL="0" indent="0">
              <a:buNone/>
            </a:pPr>
            <a:r>
              <a:rPr lang="fr-FR" sz="1400" dirty="0"/>
              <a:t>Modification induite par la reformulation des textes sur les contrôles au 6.8.</a:t>
            </a:r>
          </a:p>
          <a:p>
            <a:pPr marL="0" indent="0">
              <a:buNone/>
            </a:pPr>
            <a:r>
              <a:rPr lang="fr-FR" sz="1400" dirty="0"/>
              <a:t>Remplissage avant la date spécifiée. </a:t>
            </a:r>
          </a:p>
          <a:p>
            <a:pPr marL="0" indent="0">
              <a:buNone/>
            </a:pPr>
            <a:r>
              <a:rPr lang="fr-FR" sz="1400" dirty="0"/>
              <a:t>Transport possible :</a:t>
            </a:r>
          </a:p>
          <a:p>
            <a:pPr marL="358775" indent="-358775">
              <a:buNone/>
            </a:pPr>
            <a:r>
              <a:rPr lang="fr-FR" sz="1400" dirty="0"/>
              <a:t>	- pendant 1 mois après cette date si contrôle périodique (5 ans ou 6 ans)</a:t>
            </a:r>
          </a:p>
          <a:p>
            <a:pPr marL="447675" indent="-447675">
              <a:buNone/>
              <a:tabLst>
                <a:tab pos="358775" algn="l"/>
              </a:tabLst>
            </a:pPr>
            <a:r>
              <a:rPr lang="fr-FR" sz="1400" dirty="0"/>
              <a:t>	- pendant 3 mois après cette date si contrôle périodique (5 ans ou 6 ans) pour retour des MD ou aux fins d’élimination ou recyclage (mention dans le doc. de transport)</a:t>
            </a:r>
          </a:p>
          <a:p>
            <a:pPr marL="358775" indent="-358775">
              <a:buNone/>
            </a:pPr>
            <a:r>
              <a:rPr lang="fr-FR" sz="1400" dirty="0"/>
              <a:t>	- pendant 3 mois après cette date si contrôle intermédiaire (2.5 ans ou 3 ans)</a:t>
            </a:r>
          </a:p>
          <a:p>
            <a:pPr marL="358775" indent="-358775">
              <a:buNone/>
            </a:pPr>
            <a:endParaRPr lang="fr-FR" sz="1400" dirty="0"/>
          </a:p>
          <a:p>
            <a:pPr marL="0" indent="0">
              <a:spcBef>
                <a:spcPts val="0"/>
              </a:spcBef>
              <a:buNone/>
            </a:pPr>
            <a:r>
              <a:rPr lang="fr-FR" sz="1400" b="1" dirty="0"/>
              <a:t>4.4 CITERNES ADR EN MATIERE PLASTIQUE RENFORCÉE DE FIBRES</a:t>
            </a:r>
          </a:p>
          <a:p>
            <a:pPr marL="0" indent="0">
              <a:spcBef>
                <a:spcPts val="0"/>
              </a:spcBef>
              <a:buNone/>
            </a:pPr>
            <a:r>
              <a:rPr lang="fr-FR" sz="1400" dirty="0"/>
              <a:t>Renvoi au §6.13 au lieu du 6.9 (nouveau § pour les citernes UN en PRF).</a:t>
            </a:r>
          </a:p>
        </p:txBody>
      </p:sp>
    </p:spTree>
    <p:extLst>
      <p:ext uri="{BB962C8B-B14F-4D97-AF65-F5344CB8AC3E}">
        <p14:creationId xmlns:p14="http://schemas.microsoft.com/office/powerpoint/2010/main" val="131697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51120B7-74C0-91D9-98EC-69C840D6DA7A}"/>
              </a:ext>
            </a:extLst>
          </p:cNvPr>
          <p:cNvSpPr>
            <a:spLocks noGrp="1"/>
          </p:cNvSpPr>
          <p:nvPr>
            <p:ph type="ftr" sz="quarter" idx="11"/>
            <p:custDataLst>
              <p:tags r:id="rId1"/>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8343052A-B60B-8CDC-1718-9C49981B610D}"/>
              </a:ext>
            </a:extLst>
          </p:cNvPr>
          <p:cNvSpPr>
            <a:spLocks noGrp="1"/>
          </p:cNvSpPr>
          <p:nvPr>
            <p:ph type="sldNum" sz="quarter" idx="12"/>
            <p:custDataLst>
              <p:tags r:id="rId2"/>
            </p:custDataLst>
          </p:nvPr>
        </p:nvSpPr>
        <p:spPr/>
        <p:txBody>
          <a:bodyPr/>
          <a:lstStyle/>
          <a:p>
            <a:fld id="{FA8FD78D-6358-4363-AF3E-49FF409A6F1D}" type="slidenum">
              <a:rPr lang="fr-FR" smtClean="0"/>
              <a:t>7</a:t>
            </a:fld>
            <a:endParaRPr lang="fr-FR" dirty="0"/>
          </a:p>
        </p:txBody>
      </p:sp>
      <p:sp>
        <p:nvSpPr>
          <p:cNvPr id="5" name="Espace réservé du texte 1">
            <a:extLst>
              <a:ext uri="{FF2B5EF4-FFF2-40B4-BE49-F238E27FC236}">
                <a16:creationId xmlns:a16="http://schemas.microsoft.com/office/drawing/2014/main" id="{2EFE0BF8-11EB-5A83-69E2-183B1950FF41}"/>
              </a:ext>
            </a:extLst>
          </p:cNvPr>
          <p:cNvSpPr txBox="1">
            <a:spLocks/>
          </p:cNvSpPr>
          <p:nvPr>
            <p:custDataLst>
              <p:tags r:id="rId3"/>
            </p:custDataLst>
          </p:nvPr>
        </p:nvSpPr>
        <p:spPr>
          <a:xfrm>
            <a:off x="105198" y="1706136"/>
            <a:ext cx="9038802" cy="447482"/>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t>PARTIE 5</a:t>
            </a:r>
          </a:p>
          <a:p>
            <a:pPr marL="0" indent="0">
              <a:buNone/>
            </a:pPr>
            <a:r>
              <a:rPr lang="fr-FR" sz="1400" b="1" dirty="0"/>
              <a:t>5.2 MARQUAGE ET ETIQUETAGE</a:t>
            </a:r>
          </a:p>
          <a:p>
            <a:pPr marL="0" indent="0">
              <a:buNone/>
            </a:pPr>
            <a:r>
              <a:rPr lang="fr-FR" sz="1400" b="1" dirty="0"/>
              <a:t>Suppression du numéro de téléphone dans l’étiquette « piles »</a:t>
            </a:r>
          </a:p>
          <a:p>
            <a:pPr marL="0" indent="0">
              <a:buNone/>
            </a:pPr>
            <a:endParaRPr lang="fr-FR" sz="1400" b="1" dirty="0"/>
          </a:p>
          <a:p>
            <a:pPr marL="0" indent="0">
              <a:buNone/>
            </a:pPr>
            <a:endParaRPr lang="fr-FR" sz="1400" b="1" dirty="0"/>
          </a:p>
          <a:p>
            <a:pPr marL="0" indent="0">
              <a:buNone/>
            </a:pPr>
            <a:endParaRPr lang="fr-FR" sz="1400" b="1" dirty="0"/>
          </a:p>
          <a:p>
            <a:pPr marL="0" indent="0">
              <a:buNone/>
            </a:pPr>
            <a:endParaRPr lang="fr-FR" sz="1400" b="1" dirty="0"/>
          </a:p>
          <a:p>
            <a:pPr marL="0" indent="0">
              <a:buNone/>
            </a:pPr>
            <a:endParaRPr lang="fr-FR" sz="1400" b="1" dirty="0"/>
          </a:p>
          <a:p>
            <a:pPr marL="0" indent="0">
              <a:buNone/>
            </a:pPr>
            <a:r>
              <a:rPr lang="fr-FR" sz="1400" b="1" dirty="0"/>
              <a:t>5.3 PLACARDAGE ET SIGNALISATION</a:t>
            </a:r>
          </a:p>
          <a:p>
            <a:pPr marL="0" indent="0">
              <a:buNone/>
            </a:pPr>
            <a:r>
              <a:rPr lang="fr-FR" sz="1400" dirty="0"/>
              <a:t>Panneaux orange codés non nécessaire repris sur le véhicule lors d’un transport en vrac en conteneurs d’une capacité jusqu’à 3000 L. (déjà applicable pour les citernes et les CGEM)</a:t>
            </a:r>
            <a:r>
              <a:rPr lang="fr-FR" sz="1400" b="1" dirty="0"/>
              <a:t> </a:t>
            </a:r>
          </a:p>
          <a:p>
            <a:pPr marL="0" indent="0">
              <a:buNone/>
            </a:pPr>
            <a:endParaRPr lang="fr-FR" sz="1400" b="1" dirty="0"/>
          </a:p>
          <a:p>
            <a:pPr marL="0" indent="0">
              <a:spcBef>
                <a:spcPts val="0"/>
              </a:spcBef>
              <a:buNone/>
            </a:pPr>
            <a:endParaRPr lang="fr-FR" sz="1050" b="1" dirty="0"/>
          </a:p>
        </p:txBody>
      </p:sp>
      <p:pic>
        <p:nvPicPr>
          <p:cNvPr id="6" name="Picture 2">
            <a:extLst>
              <a:ext uri="{FF2B5EF4-FFF2-40B4-BE49-F238E27FC236}">
                <a16:creationId xmlns:a16="http://schemas.microsoft.com/office/drawing/2014/main" id="{43C6C6D3-4B7B-DC0B-90B4-8D5C9D34D3E0}"/>
              </a:ext>
            </a:extLst>
          </p:cNvPr>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6308161" y="1929877"/>
            <a:ext cx="2356977" cy="216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a:extLst>
              <a:ext uri="{FF2B5EF4-FFF2-40B4-BE49-F238E27FC236}">
                <a16:creationId xmlns:a16="http://schemas.microsoft.com/office/drawing/2014/main" id="{8B47371F-6073-AC01-902F-A03E7C9F333F}"/>
              </a:ext>
            </a:extLst>
          </p:cNvPr>
          <p:cNvCxnSpPr/>
          <p:nvPr>
            <p:custDataLst>
              <p:tags r:id="rId5"/>
            </p:custDataLst>
          </p:nvPr>
        </p:nvCxnSpPr>
        <p:spPr>
          <a:xfrm>
            <a:off x="6590178" y="3795987"/>
            <a:ext cx="1792942" cy="1793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6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5E0E71A-CDA8-8D77-683A-77D558FD8EDD}"/>
              </a:ext>
            </a:extLst>
          </p:cNvPr>
          <p:cNvSpPr>
            <a:spLocks noGrp="1"/>
          </p:cNvSpPr>
          <p:nvPr>
            <p:ph type="ftr" sz="quarter" idx="11"/>
            <p:custDataLst>
              <p:tags r:id="rId1"/>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5425BDD7-DCD7-11D9-B806-B6FD79D6E8BC}"/>
              </a:ext>
            </a:extLst>
          </p:cNvPr>
          <p:cNvSpPr>
            <a:spLocks noGrp="1"/>
          </p:cNvSpPr>
          <p:nvPr>
            <p:ph type="sldNum" sz="quarter" idx="12"/>
            <p:custDataLst>
              <p:tags r:id="rId2"/>
            </p:custDataLst>
          </p:nvPr>
        </p:nvSpPr>
        <p:spPr/>
        <p:txBody>
          <a:bodyPr/>
          <a:lstStyle/>
          <a:p>
            <a:fld id="{FA8FD78D-6358-4363-AF3E-49FF409A6F1D}" type="slidenum">
              <a:rPr lang="fr-FR" smtClean="0"/>
              <a:t>8</a:t>
            </a:fld>
            <a:endParaRPr lang="fr-FR" dirty="0"/>
          </a:p>
        </p:txBody>
      </p:sp>
      <p:sp>
        <p:nvSpPr>
          <p:cNvPr id="5" name="Espace réservé du texte 1">
            <a:extLst>
              <a:ext uri="{FF2B5EF4-FFF2-40B4-BE49-F238E27FC236}">
                <a16:creationId xmlns:a16="http://schemas.microsoft.com/office/drawing/2014/main" id="{92CD4DEC-DE5F-5A10-E369-B2BAF1DA224A}"/>
              </a:ext>
            </a:extLst>
          </p:cNvPr>
          <p:cNvSpPr txBox="1">
            <a:spLocks/>
          </p:cNvSpPr>
          <p:nvPr>
            <p:custDataLst>
              <p:tags r:id="rId3"/>
            </p:custDataLst>
          </p:nvPr>
        </p:nvSpPr>
        <p:spPr>
          <a:xfrm>
            <a:off x="149412" y="1527797"/>
            <a:ext cx="8994588" cy="5127059"/>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t>PARTIE 5</a:t>
            </a:r>
          </a:p>
          <a:p>
            <a:pPr marL="0" indent="0">
              <a:buNone/>
            </a:pPr>
            <a:r>
              <a:rPr lang="fr-FR" sz="1400" b="1" dirty="0"/>
              <a:t>5.4 DOCUMENTATION</a:t>
            </a:r>
          </a:p>
          <a:p>
            <a:pPr>
              <a:buFont typeface="Wingdings" panose="05000000000000000000" pitchFamily="2" charset="2"/>
              <a:buChar char="ü"/>
            </a:pPr>
            <a:r>
              <a:rPr lang="fr-FR" sz="1400" dirty="0"/>
              <a:t>Nouveau §  pour les déchets : Possibilité d’indiquer une quantité estimée dans certains cas avec une mention complémentaire dans le document de transport </a:t>
            </a:r>
          </a:p>
          <a:p>
            <a:pPr marL="0" indent="0">
              <a:buNone/>
            </a:pPr>
            <a:r>
              <a:rPr lang="fr-FR" sz="1400" dirty="0"/>
              <a:t>« QUANTITÉ ESTIMÉE CONFORMÉMENT AU 5.4.1.1.3.2 »	code de la route et code du transport  (surcharge)</a:t>
            </a:r>
          </a:p>
          <a:p>
            <a:pPr marL="0" indent="0">
              <a:buNone/>
            </a:pPr>
            <a:r>
              <a:rPr lang="fr-FR" sz="1400" dirty="0"/>
              <a:t>Non applicable dans les cas suivant : </a:t>
            </a:r>
          </a:p>
          <a:p>
            <a:pPr marL="447675" indent="0">
              <a:buNone/>
            </a:pPr>
            <a:r>
              <a:rPr lang="fr-FR" sz="1400" dirty="0"/>
              <a:t>- En application du 1.1.3.6</a:t>
            </a:r>
          </a:p>
          <a:p>
            <a:pPr marL="447675" indent="0">
              <a:buNone/>
            </a:pPr>
            <a:r>
              <a:rPr lang="fr-FR" sz="1400" dirty="0"/>
              <a:t>- Déchets de matières du 2.1.3.5.3 (classe prépondérante) ou de la classe 4.3.</a:t>
            </a:r>
          </a:p>
          <a:p>
            <a:pPr marL="447675" indent="0">
              <a:buNone/>
            </a:pPr>
            <a:r>
              <a:rPr lang="fr-FR" sz="1400" dirty="0"/>
              <a:t>- Citernes autres que les citernes à déchets opérant sous vide.</a:t>
            </a:r>
          </a:p>
          <a:p>
            <a:pPr>
              <a:buFont typeface="Wingdings" panose="05000000000000000000" pitchFamily="2" charset="2"/>
              <a:buChar char="ü"/>
            </a:pPr>
            <a:r>
              <a:rPr lang="fr-FR" sz="1400" dirty="0"/>
              <a:t>Modification du texte relatif à la DS 363 pour l’étendre à toutes les DS.</a:t>
            </a:r>
          </a:p>
          <a:p>
            <a:pPr marL="717550" indent="0">
              <a:buNone/>
            </a:pPr>
            <a:r>
              <a:rPr lang="fr-FR" sz="1400" dirty="0"/>
              <a:t>Si une DS exige des renseignements supplémentaires, ceux-ci doivent apparaitre dans le doc transport.</a:t>
            </a:r>
          </a:p>
          <a:p>
            <a:pPr marL="717550" lvl="1" indent="0">
              <a:buNone/>
            </a:pPr>
            <a:r>
              <a:rPr lang="fr-FR" sz="1400" dirty="0"/>
              <a:t>Conséquence :Texte spécifique à la disposition spéciale 640X supprimé</a:t>
            </a:r>
          </a:p>
          <a:p>
            <a:pPr>
              <a:buFont typeface="Wingdings" panose="05000000000000000000" pitchFamily="2" charset="2"/>
              <a:buChar char="ü"/>
            </a:pPr>
            <a:r>
              <a:rPr lang="fr-FR" sz="1400" dirty="0"/>
              <a:t>Transport des récipients autorisés par le DOT </a:t>
            </a:r>
          </a:p>
          <a:p>
            <a:pPr marL="0" indent="0" eaLnBrk="0" hangingPunct="0">
              <a:buNone/>
              <a:tabLst>
                <a:tab pos="358775" algn="l"/>
              </a:tabLst>
            </a:pPr>
            <a:r>
              <a:rPr lang="fr-FR" sz="1400" dirty="0"/>
              <a:t>	</a:t>
            </a:r>
          </a:p>
          <a:p>
            <a:pPr marL="0" indent="0" eaLnBrk="0" hangingPunct="0">
              <a:buNone/>
              <a:tabLst>
                <a:tab pos="358775" algn="l"/>
              </a:tabLst>
            </a:pPr>
            <a:r>
              <a:rPr lang="fr-FR" sz="1400" dirty="0"/>
              <a:t>‘</a:t>
            </a:r>
            <a:r>
              <a:rPr lang="fr-FR" sz="1400" b="1" dirty="0"/>
              <a:t>TRANSPORT CONFORMÉMENT AU 1.1.4.7.1’</a:t>
            </a:r>
            <a:r>
              <a:rPr lang="fr-FR" sz="1400" dirty="0"/>
              <a:t> ou ‘</a:t>
            </a:r>
            <a:r>
              <a:rPr lang="fr-FR" sz="1400" b="1" dirty="0"/>
              <a:t>TRANSPORT CONFORMÉMENT AU 1.1.4.7.2’</a:t>
            </a:r>
            <a:r>
              <a:rPr lang="fr-FR" sz="1400" dirty="0"/>
              <a:t>, selon le cas.</a:t>
            </a:r>
          </a:p>
          <a:p>
            <a:pPr eaLnBrk="0" hangingPunct="0">
              <a:buFont typeface="Wingdings" panose="05000000000000000000" pitchFamily="2" charset="2"/>
              <a:buChar char="ü"/>
              <a:tabLst>
                <a:tab pos="358775" algn="l"/>
              </a:tabLst>
            </a:pPr>
            <a:r>
              <a:rPr lang="fr-FR" sz="1400" dirty="0"/>
              <a:t>UN 1012 : ajout du nom technique entre parenthèses (SP398): ex.: UN 1012 BUTYLENE (trans-2-butylène)</a:t>
            </a:r>
          </a:p>
          <a:p>
            <a:pPr marL="0" indent="0" eaLnBrk="0" hangingPunct="0">
              <a:buNone/>
              <a:tabLst>
                <a:tab pos="358775" algn="l"/>
              </a:tabLst>
            </a:pPr>
            <a:r>
              <a:rPr lang="fr-FR" sz="1400" dirty="0"/>
              <a:t> </a:t>
            </a:r>
            <a:endParaRPr lang="fr-FR" sz="1400" b="1" dirty="0"/>
          </a:p>
        </p:txBody>
      </p:sp>
      <p:pic>
        <p:nvPicPr>
          <p:cNvPr id="1026" name="Picture 2" descr="Panneau de danger - Danger général en planche">
            <a:extLst>
              <a:ext uri="{FF2B5EF4-FFF2-40B4-BE49-F238E27FC236}">
                <a16:creationId xmlns:a16="http://schemas.microsoft.com/office/drawing/2014/main" id="{8786EE31-3C0F-3683-1C75-F72C7CDE17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8133" y="2607734"/>
            <a:ext cx="273485" cy="2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48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5E0E71A-CDA8-8D77-683A-77D558FD8EDD}"/>
              </a:ext>
            </a:extLst>
          </p:cNvPr>
          <p:cNvSpPr>
            <a:spLocks noGrp="1"/>
          </p:cNvSpPr>
          <p:nvPr>
            <p:ph type="ftr" sz="quarter" idx="11"/>
            <p:custDataLst>
              <p:tags r:id="rId1"/>
            </p:custDataLst>
          </p:nvPr>
        </p:nvSpPr>
        <p:spPr/>
        <p:txBody>
          <a:bodyPr/>
          <a:lstStyle/>
          <a:p>
            <a:r>
              <a:rPr lang="fr-FR"/>
              <a:t>AG 2021 – 24/06/2021</a:t>
            </a:r>
            <a:endParaRPr lang="fr-FR" dirty="0"/>
          </a:p>
        </p:txBody>
      </p:sp>
      <p:sp>
        <p:nvSpPr>
          <p:cNvPr id="4" name="Espace réservé du numéro de diapositive 3">
            <a:extLst>
              <a:ext uri="{FF2B5EF4-FFF2-40B4-BE49-F238E27FC236}">
                <a16:creationId xmlns:a16="http://schemas.microsoft.com/office/drawing/2014/main" id="{5425BDD7-DCD7-11D9-B806-B6FD79D6E8BC}"/>
              </a:ext>
            </a:extLst>
          </p:cNvPr>
          <p:cNvSpPr>
            <a:spLocks noGrp="1"/>
          </p:cNvSpPr>
          <p:nvPr>
            <p:ph type="sldNum" sz="quarter" idx="12"/>
            <p:custDataLst>
              <p:tags r:id="rId2"/>
            </p:custDataLst>
          </p:nvPr>
        </p:nvSpPr>
        <p:spPr/>
        <p:txBody>
          <a:bodyPr/>
          <a:lstStyle/>
          <a:p>
            <a:fld id="{FA8FD78D-6358-4363-AF3E-49FF409A6F1D}" type="slidenum">
              <a:rPr lang="fr-FR" smtClean="0"/>
              <a:t>9</a:t>
            </a:fld>
            <a:endParaRPr lang="fr-FR" dirty="0"/>
          </a:p>
        </p:txBody>
      </p:sp>
      <p:sp>
        <p:nvSpPr>
          <p:cNvPr id="5" name="Espace réservé du texte 1">
            <a:extLst>
              <a:ext uri="{FF2B5EF4-FFF2-40B4-BE49-F238E27FC236}">
                <a16:creationId xmlns:a16="http://schemas.microsoft.com/office/drawing/2014/main" id="{92CD4DEC-DE5F-5A10-E369-B2BAF1DA224A}"/>
              </a:ext>
            </a:extLst>
          </p:cNvPr>
          <p:cNvSpPr txBox="1">
            <a:spLocks/>
          </p:cNvSpPr>
          <p:nvPr>
            <p:custDataLst>
              <p:tags r:id="rId3"/>
            </p:custDataLst>
          </p:nvPr>
        </p:nvSpPr>
        <p:spPr>
          <a:xfrm>
            <a:off x="149412" y="1527797"/>
            <a:ext cx="8994588" cy="5127059"/>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t>PARTIE 6</a:t>
            </a:r>
          </a:p>
          <a:p>
            <a:pPr marL="0" indent="0" eaLnBrk="0" hangingPunct="0">
              <a:buNone/>
              <a:tabLst>
                <a:tab pos="358775" algn="l"/>
              </a:tabLst>
            </a:pPr>
            <a:endParaRPr lang="fr-FR" sz="1400" dirty="0"/>
          </a:p>
          <a:p>
            <a:pPr marL="0" indent="0" eaLnBrk="0" hangingPunct="0">
              <a:buNone/>
              <a:tabLst>
                <a:tab pos="358775" algn="l"/>
              </a:tabLst>
            </a:pPr>
            <a:r>
              <a:rPr lang="fr-FR" sz="1400" dirty="0"/>
              <a:t>Le chapitre 6.9 actuel devient le chapitre 6.13.  </a:t>
            </a:r>
          </a:p>
          <a:p>
            <a:pPr marL="0" indent="0">
              <a:buNone/>
            </a:pPr>
            <a:endParaRPr lang="fr-FR" sz="1400" dirty="0"/>
          </a:p>
          <a:p>
            <a:pPr marL="0" indent="0">
              <a:buNone/>
            </a:pPr>
            <a:r>
              <a:rPr lang="fr-FR" sz="1400" dirty="0"/>
              <a:t>CHAPITRE 6.9 </a:t>
            </a:r>
          </a:p>
          <a:p>
            <a:pPr marL="0" indent="0">
              <a:buNone/>
            </a:pPr>
            <a:r>
              <a:rPr lang="fr-FR" sz="1400" dirty="0"/>
              <a:t>PRESCRIPTIONS RELATIVES A LA CONCEPTION ET A LA CONSTRUCTION DES CITERNES MOBILES DONT LES RESERVOIRS SONT EN MATIERE PLASTIQUE RENFORCEE DE FIBRES (PRF) ET AUX CONTROLES ET EPREUVES QU’ELLES DOIVENT SUBIR </a:t>
            </a:r>
          </a:p>
          <a:p>
            <a:pPr marL="0" indent="0" eaLnBrk="0" hangingPunct="0">
              <a:buNone/>
              <a:tabLst>
                <a:tab pos="358775" algn="l"/>
              </a:tabLst>
            </a:pPr>
            <a:endParaRPr lang="fr-FR" sz="1400" dirty="0"/>
          </a:p>
          <a:p>
            <a:pPr marL="0" indent="0" eaLnBrk="0" hangingPunct="0">
              <a:buNone/>
              <a:tabLst>
                <a:tab pos="358775" algn="l"/>
              </a:tabLst>
            </a:pPr>
            <a:r>
              <a:rPr lang="fr-FR" sz="1400" dirty="0"/>
              <a:t>CHAPITRE 6.13 (auparavant 6.9)</a:t>
            </a:r>
          </a:p>
          <a:p>
            <a:pPr marL="0" indent="0" eaLnBrk="0" hangingPunct="0">
              <a:buNone/>
              <a:tabLst>
                <a:tab pos="358775" algn="l"/>
              </a:tabLst>
            </a:pPr>
            <a:r>
              <a:rPr lang="fr-FR" sz="1400" dirty="0"/>
              <a:t>PRESCRIPTIONS RELATIVES À LA CONCEPTION, À LA CONSTRUCTION, AUX ÉQUIPEMENTS, À L'AGRÉMENT DE TYPE, AUX ÉPREUVES ET AU MARQUAGE DES CITERNES FIXES (VÉHICULES-CITERNES) ET CITERNES DÉMONTABLES, EN MATIÈRE PLASTIQUE RENFORCÉE DE FIBRES </a:t>
            </a:r>
          </a:p>
        </p:txBody>
      </p:sp>
    </p:spTree>
    <p:extLst>
      <p:ext uri="{BB962C8B-B14F-4D97-AF65-F5344CB8AC3E}">
        <p14:creationId xmlns:p14="http://schemas.microsoft.com/office/powerpoint/2010/main" val="1724311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1581</Words>
  <Application>Microsoft Office PowerPoint</Application>
  <PresentationFormat>Affichage à l'écran (4:3)</PresentationFormat>
  <Paragraphs>182</Paragraphs>
  <Slides>16</Slides>
  <Notes>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16</vt:i4>
      </vt:variant>
    </vt:vector>
  </HeadingPairs>
  <TitlesOfParts>
    <vt:vector size="22" baseType="lpstr">
      <vt:lpstr>Arial</vt:lpstr>
      <vt:lpstr>Calibri</vt:lpstr>
      <vt:lpstr>Calibri Light</vt:lpstr>
      <vt:lpstr>Wingdings</vt:lpstr>
      <vt:lpstr>1_Conception personnalisée</vt:lpstr>
      <vt:lpstr>Thème Office</vt:lpstr>
      <vt:lpstr>Modification ADR RID ADN 2023 + arrêté TMD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Louis-Stanislas FROIDURE</dc:creator>
  <cp:lastModifiedBy>Martial MIGNE</cp:lastModifiedBy>
  <cp:revision>142</cp:revision>
  <cp:lastPrinted>2020-06-22T14:45:19Z</cp:lastPrinted>
  <dcterms:created xsi:type="dcterms:W3CDTF">2020-06-22T11:10:11Z</dcterms:created>
  <dcterms:modified xsi:type="dcterms:W3CDTF">2022-06-30T14:55:43Z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593b6e-8994-43c5-a486-e951b5f02cec_Enabled">
    <vt:lpwstr>true</vt:lpwstr>
  </property>
  <property fmtid="{D5CDD505-2E9C-101B-9397-08002B2CF9AE}" pid="3" name="MSIP_Label_a4593b6e-8994-43c5-a486-e951b5f02cec_SetDate">
    <vt:lpwstr>2021-06-18T21:17:10Z</vt:lpwstr>
  </property>
  <property fmtid="{D5CDD505-2E9C-101B-9397-08002B2CF9AE}" pid="4" name="MSIP_Label_a4593b6e-8994-43c5-a486-e951b5f02cec_Method">
    <vt:lpwstr>Privileged</vt:lpwstr>
  </property>
  <property fmtid="{D5CDD505-2E9C-101B-9397-08002B2CF9AE}" pid="5" name="MSIP_Label_a4593b6e-8994-43c5-a486-e951b5f02cec_Name">
    <vt:lpwstr>a4593b6e-8994-43c5-a486-e951b5f02cec</vt:lpwstr>
  </property>
  <property fmtid="{D5CDD505-2E9C-101B-9397-08002B2CF9AE}" pid="6" name="MSIP_Label_a4593b6e-8994-43c5-a486-e951b5f02cec_SiteId">
    <vt:lpwstr>329e91b0-e21f-48fb-a071-456717ecc28e</vt:lpwstr>
  </property>
  <property fmtid="{D5CDD505-2E9C-101B-9397-08002B2CF9AE}" pid="7" name="MSIP_Label_a4593b6e-8994-43c5-a486-e951b5f02cec_ActionId">
    <vt:lpwstr>0a5d9158-a4a0-4a53-b075-fd3358ac2849</vt:lpwstr>
  </property>
  <property fmtid="{D5CDD505-2E9C-101B-9397-08002B2CF9AE}" pid="8" name="MSIP_Label_a4593b6e-8994-43c5-a486-e951b5f02cec_ContentBits">
    <vt:lpwstr>0</vt:lpwstr>
  </property>
</Properties>
</file>